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2" r:id="rId7"/>
    <p:sldMasterId id="2147483648" r:id="rId8"/>
    <p:sldMasterId id="2147483666" r:id="rId9"/>
    <p:sldMasterId id="2147483670" r:id="rId10"/>
    <p:sldMasterId id="2147483667" r:id="rId11"/>
    <p:sldMasterId id="2147483668" r:id="rId12"/>
    <p:sldMasterId id="2147483669" r:id="rId13"/>
    <p:sldMasterId id="2147483671" r:id="rId14"/>
    <p:sldMasterId id="2147483661" r:id="rId15"/>
  </p:sldMasterIdLst>
  <p:notesMasterIdLst>
    <p:notesMasterId r:id="rId26"/>
  </p:notesMasterIdLst>
  <p:handoutMasterIdLst>
    <p:handoutMasterId r:id="rId27"/>
  </p:handoutMasterIdLst>
  <p:sldIdLst>
    <p:sldId id="256" r:id="rId16"/>
    <p:sldId id="292" r:id="rId17"/>
    <p:sldId id="259" r:id="rId18"/>
    <p:sldId id="260" r:id="rId19"/>
    <p:sldId id="293" r:id="rId20"/>
    <p:sldId id="294" r:id="rId21"/>
    <p:sldId id="257" r:id="rId22"/>
    <p:sldId id="261" r:id="rId23"/>
    <p:sldId id="295" r:id="rId24"/>
    <p:sldId id="258" r:id="rId25"/>
  </p:sldIdLst>
  <p:sldSz cx="9144000" cy="6858000" type="screen4x3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5602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5" userDrawn="1">
          <p15:clr>
            <a:srgbClr val="A4A3A4"/>
          </p15:clr>
        </p15:guide>
        <p15:guide id="2" pos="218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hitwor" initials="S" lastIdx="5" clrIdx="0"/>
  <p:cmAuthor id="1" name="Tierney, Andrew (BEIS)" initials="TA(" lastIdx="2" clrIdx="1">
    <p:extLst>
      <p:ext uri="{19B8F6BF-5375-455C-9EA6-DF929625EA0E}">
        <p15:presenceInfo xmlns:p15="http://schemas.microsoft.com/office/powerpoint/2012/main" userId="S-1-5-21-2108698823-71775201-3932370905-16208" providerId="AD"/>
      </p:ext>
    </p:extLst>
  </p:cmAuthor>
  <p:cmAuthor id="2" name="Andrews, Beatrice (BEIS)" initials="AB(" lastIdx="16" clrIdx="2">
    <p:extLst>
      <p:ext uri="{19B8F6BF-5375-455C-9EA6-DF929625EA0E}">
        <p15:presenceInfo xmlns:p15="http://schemas.microsoft.com/office/powerpoint/2012/main" userId="Andrews, Beatrice (BEIS)" providerId="None"/>
      </p:ext>
    </p:extLst>
  </p:cmAuthor>
  <p:cmAuthor id="3" name="Andrews, Beatrice (BEIS)" initials="A(" lastIdx="2" clrIdx="3">
    <p:extLst>
      <p:ext uri="{19B8F6BF-5375-455C-9EA6-DF929625EA0E}">
        <p15:presenceInfo xmlns:p15="http://schemas.microsoft.com/office/powerpoint/2012/main" userId="S::beatrice.andrews@beis.gov.uk::577cc0f8-e271-402a-8f91-6e940207fe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AB170E"/>
    <a:srgbClr val="002547"/>
    <a:srgbClr val="0000FF"/>
    <a:srgbClr val="D9F2FB"/>
    <a:srgbClr val="F2DAE1"/>
    <a:srgbClr val="FFEFDC"/>
    <a:srgbClr val="D8EDED"/>
    <a:srgbClr val="EAF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9" autoAdjust="0"/>
    <p:restoredTop sz="78330" autoAdjust="0"/>
  </p:normalViewPr>
  <p:slideViewPr>
    <p:cSldViewPr>
      <p:cViewPr>
        <p:scale>
          <a:sx n="51" d="100"/>
          <a:sy n="51" d="100"/>
        </p:scale>
        <p:origin x="932" y="40"/>
      </p:cViewPr>
      <p:guideLst>
        <p:guide orient="horz" pos="3974"/>
        <p:guide pos="5602"/>
        <p:guide orient="horz" pos="436"/>
        <p:guide orient="horz" pos="73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62"/>
      </p:cViewPr>
      <p:guideLst>
        <p:guide orient="horz" pos="2865"/>
        <p:guide pos="2180"/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8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GVA per worker</a:t>
            </a:r>
            <a:r>
              <a:rPr lang="en-GB" baseline="0" dirty="0"/>
              <a:t> </a:t>
            </a:r>
            <a:r>
              <a:rPr lang="en-GB" dirty="0"/>
              <a:t>(£)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GVA per worker, 2011 (£)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A-4A08-9A64-4E5EBBDF86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A-4A08-9A64-4E5EBBDF86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A-4A08-9A64-4E5EBBDF86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A-4A08-9A64-4E5EBBDF86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A-4A08-9A64-4E5EBBDF86C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1A-4A08-9A64-4E5EBBDF86C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91A-4A08-9A64-4E5EBBDF86C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91A-4A08-9A64-4E5EBBDF86C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91A-4A08-9A64-4E5EBBDF86C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91A-4A08-9A64-4E5EBBDF86C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91A-4A08-9A64-4E5EBBDF86C3}"/>
              </c:ext>
            </c:extLst>
          </c:dPt>
          <c:cat>
            <c:strRef>
              <c:f>Sheet1!$A$2:$B$22</c:f>
              <c:strCache>
                <c:ptCount val="21"/>
                <c:pt idx="0">
                  <c:v>Munich</c:v>
                </c:pt>
                <c:pt idx="1">
                  <c:v>Frankfurt </c:v>
                </c:pt>
                <c:pt idx="2">
                  <c:v>Stuttgart </c:v>
                </c:pt>
                <c:pt idx="3">
                  <c:v>London </c:v>
                </c:pt>
                <c:pt idx="4">
                  <c:v>Hamburg </c:v>
                </c:pt>
                <c:pt idx="5">
                  <c:v>Düsseldorf </c:v>
                </c:pt>
                <c:pt idx="6">
                  <c:v>Essen </c:v>
                </c:pt>
                <c:pt idx="7">
                  <c:v>Cologne </c:v>
                </c:pt>
                <c:pt idx="8">
                  <c:v>Bremen </c:v>
                </c:pt>
                <c:pt idx="9">
                  <c:v>Hannover </c:v>
                </c:pt>
                <c:pt idx="10">
                  <c:v>Berlin </c:v>
                </c:pt>
                <c:pt idx="11">
                  <c:v>Edinburgh </c:v>
                </c:pt>
                <c:pt idx="12">
                  <c:v>Bristol </c:v>
                </c:pt>
                <c:pt idx="13">
                  <c:v>Dortmund </c:v>
                </c:pt>
                <c:pt idx="14">
                  <c:v>Belfast</c:v>
                </c:pt>
                <c:pt idx="15">
                  <c:v>Leeds </c:v>
                </c:pt>
                <c:pt idx="16">
                  <c:v>Liverpool </c:v>
                </c:pt>
                <c:pt idx="17">
                  <c:v>Manchester </c:v>
                </c:pt>
                <c:pt idx="18">
                  <c:v>Birmingham </c:v>
                </c:pt>
                <c:pt idx="19">
                  <c:v>Cardiff</c:v>
                </c:pt>
                <c:pt idx="20">
                  <c:v>Glasgow </c:v>
                </c:pt>
              </c:strCache>
              <c:extLst/>
            </c:strRef>
          </c:cat>
          <c:val>
            <c:numRef>
              <c:f>Sheet1!$C$2:$C$22</c:f>
              <c:numCache>
                <c:formatCode>#,##0</c:formatCode>
                <c:ptCount val="21"/>
                <c:pt idx="0">
                  <c:v>71000</c:v>
                </c:pt>
                <c:pt idx="1">
                  <c:v>70700</c:v>
                </c:pt>
                <c:pt idx="2">
                  <c:v>70500</c:v>
                </c:pt>
                <c:pt idx="3">
                  <c:v>68900</c:v>
                </c:pt>
                <c:pt idx="4">
                  <c:v>67100</c:v>
                </c:pt>
                <c:pt idx="5">
                  <c:v>66100</c:v>
                </c:pt>
                <c:pt idx="6">
                  <c:v>59500</c:v>
                </c:pt>
                <c:pt idx="7">
                  <c:v>57700</c:v>
                </c:pt>
                <c:pt idx="8">
                  <c:v>56600</c:v>
                </c:pt>
                <c:pt idx="9">
                  <c:v>55600</c:v>
                </c:pt>
                <c:pt idx="10">
                  <c:v>50900</c:v>
                </c:pt>
                <c:pt idx="11">
                  <c:v>50500</c:v>
                </c:pt>
                <c:pt idx="12">
                  <c:v>49400</c:v>
                </c:pt>
                <c:pt idx="13">
                  <c:v>48800</c:v>
                </c:pt>
                <c:pt idx="14">
                  <c:v>47600</c:v>
                </c:pt>
                <c:pt idx="15">
                  <c:v>46600</c:v>
                </c:pt>
                <c:pt idx="16">
                  <c:v>44200</c:v>
                </c:pt>
                <c:pt idx="17">
                  <c:v>43600</c:v>
                </c:pt>
                <c:pt idx="18">
                  <c:v>43300</c:v>
                </c:pt>
                <c:pt idx="19">
                  <c:v>42700</c:v>
                </c:pt>
                <c:pt idx="20">
                  <c:v>42700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91A-4A08-9A64-4E5EBBDF8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3081472"/>
        <c:axId val="234283776"/>
      </c:barChart>
      <c:catAx>
        <c:axId val="23308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83776"/>
        <c:crosses val="autoZero"/>
        <c:auto val="1"/>
        <c:lblAlgn val="ctr"/>
        <c:lblOffset val="100"/>
        <c:noMultiLvlLbl val="0"/>
      </c:catAx>
      <c:valAx>
        <c:axId val="23428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52A57-77F8-4D83-947C-B604DF49E54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65F92B8-B71C-4D55-B603-286E2B076B5E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/>
            <a:t>EVIDENCE BASE</a:t>
          </a:r>
        </a:p>
        <a:p>
          <a:r>
            <a:rPr lang="en-GB" b="0" dirty="0"/>
            <a:t>which is robust and open</a:t>
          </a:r>
          <a:endParaRPr lang="en-GB" dirty="0"/>
        </a:p>
      </dgm:t>
    </dgm:pt>
    <dgm:pt modelId="{B00FAA77-F3FC-4F1D-B4D4-008D6F4A919E}" type="parTrans" cxnId="{EF1539D6-9C78-4267-BDEC-735E5B532ACB}">
      <dgm:prSet/>
      <dgm:spPr/>
      <dgm:t>
        <a:bodyPr/>
        <a:lstStyle/>
        <a:p>
          <a:endParaRPr lang="en-GB"/>
        </a:p>
      </dgm:t>
    </dgm:pt>
    <dgm:pt modelId="{B2A4178A-C80D-418E-A7E9-D2F0ECDB11F5}" type="sibTrans" cxnId="{EF1539D6-9C78-4267-BDEC-735E5B532ACB}">
      <dgm:prSet/>
      <dgm:spPr/>
      <dgm:t>
        <a:bodyPr/>
        <a:lstStyle/>
        <a:p>
          <a:endParaRPr lang="en-GB"/>
        </a:p>
      </dgm:t>
    </dgm:pt>
    <dgm:pt modelId="{27AD2EE7-98A3-4B63-8619-40CE6F2DB460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/>
            <a:t>FOCUS</a:t>
          </a:r>
        </a:p>
        <a:p>
          <a:r>
            <a:rPr lang="en-GB" b="0" dirty="0"/>
            <a:t>on local strength and weaknesses</a:t>
          </a:r>
          <a:endParaRPr lang="en-GB" dirty="0"/>
        </a:p>
      </dgm:t>
    </dgm:pt>
    <dgm:pt modelId="{860F96B7-24CC-4D43-9278-DBF212B5C467}" type="parTrans" cxnId="{0E49710F-6986-44B7-8E30-9E4CBDC2DD92}">
      <dgm:prSet/>
      <dgm:spPr/>
      <dgm:t>
        <a:bodyPr/>
        <a:lstStyle/>
        <a:p>
          <a:endParaRPr lang="en-GB"/>
        </a:p>
      </dgm:t>
    </dgm:pt>
    <dgm:pt modelId="{80324DCF-E1ED-4B04-90CF-44E298248314}" type="sibTrans" cxnId="{0E49710F-6986-44B7-8E30-9E4CBDC2DD92}">
      <dgm:prSet/>
      <dgm:spPr/>
      <dgm:t>
        <a:bodyPr/>
        <a:lstStyle/>
        <a:p>
          <a:endParaRPr lang="en-GB"/>
        </a:p>
      </dgm:t>
    </dgm:pt>
    <dgm:pt modelId="{F6EBB1FE-B007-4D07-B405-3C4DC4FFA213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/>
            <a:t>COLLABORATION</a:t>
          </a:r>
        </a:p>
        <a:p>
          <a:r>
            <a:rPr lang="en-GB" b="0" dirty="0"/>
            <a:t>with public and private stakeholders</a:t>
          </a:r>
          <a:endParaRPr lang="en-GB" dirty="0"/>
        </a:p>
      </dgm:t>
    </dgm:pt>
    <dgm:pt modelId="{A02B7724-F30E-4BBA-A687-2C595BFD195D}" type="parTrans" cxnId="{51F04E8A-B8B3-4954-B110-F12820CF287A}">
      <dgm:prSet/>
      <dgm:spPr/>
      <dgm:t>
        <a:bodyPr/>
        <a:lstStyle/>
        <a:p>
          <a:endParaRPr lang="en-GB"/>
        </a:p>
      </dgm:t>
    </dgm:pt>
    <dgm:pt modelId="{9C39E4D7-FDE7-4B76-9CEC-5560790317F3}" type="sibTrans" cxnId="{51F04E8A-B8B3-4954-B110-F12820CF287A}">
      <dgm:prSet/>
      <dgm:spPr/>
      <dgm:t>
        <a:bodyPr/>
        <a:lstStyle/>
        <a:p>
          <a:endParaRPr lang="en-GB"/>
        </a:p>
      </dgm:t>
    </dgm:pt>
    <dgm:pt modelId="{1683C19C-40AD-4FE2-892A-D44CCC42FE47}">
      <dgm:prSet/>
      <dgm:spPr>
        <a:solidFill>
          <a:schemeClr val="tx2"/>
        </a:solidFill>
      </dgm:spPr>
      <dgm:t>
        <a:bodyPr/>
        <a:lstStyle/>
        <a:p>
          <a:r>
            <a:rPr lang="en-GB" b="1" dirty="0"/>
            <a:t>PRIORITISATION</a:t>
          </a:r>
        </a:p>
        <a:p>
          <a:r>
            <a:rPr lang="en-GB" b="0" dirty="0"/>
            <a:t>of specific, achievable, long term ambitions </a:t>
          </a:r>
          <a:endParaRPr lang="en-GB" dirty="0"/>
        </a:p>
      </dgm:t>
    </dgm:pt>
    <dgm:pt modelId="{14D3C1BA-14A8-4CCB-A1BC-6D291CD5C752}" type="parTrans" cxnId="{EE80A5B1-0049-4774-A45D-7F9B0CE285B6}">
      <dgm:prSet/>
      <dgm:spPr/>
      <dgm:t>
        <a:bodyPr/>
        <a:lstStyle/>
        <a:p>
          <a:endParaRPr lang="en-GB"/>
        </a:p>
      </dgm:t>
    </dgm:pt>
    <dgm:pt modelId="{CCF451E9-2DB4-4173-B587-6131AD57AA6F}" type="sibTrans" cxnId="{EE80A5B1-0049-4774-A45D-7F9B0CE285B6}">
      <dgm:prSet/>
      <dgm:spPr/>
      <dgm:t>
        <a:bodyPr/>
        <a:lstStyle/>
        <a:p>
          <a:endParaRPr lang="en-GB"/>
        </a:p>
      </dgm:t>
    </dgm:pt>
    <dgm:pt modelId="{F7BC6591-2D17-4DE8-B325-A924B556B8F9}">
      <dgm:prSet/>
      <dgm:spPr>
        <a:solidFill>
          <a:schemeClr val="tx2"/>
        </a:solidFill>
      </dgm:spPr>
      <dgm:t>
        <a:bodyPr/>
        <a:lstStyle/>
        <a:p>
          <a:r>
            <a:rPr lang="en-GB" b="1" dirty="0"/>
            <a:t>EVALUATION</a:t>
          </a:r>
        </a:p>
        <a:p>
          <a:r>
            <a:rPr lang="en-GB" b="0" dirty="0"/>
            <a:t>clear plans for monitoring progress</a:t>
          </a:r>
          <a:endParaRPr lang="en-GB" dirty="0"/>
        </a:p>
      </dgm:t>
    </dgm:pt>
    <dgm:pt modelId="{526057A1-2534-443B-BCFA-37C500C77CEA}" type="parTrans" cxnId="{F2BC3D62-D839-49FB-A6D0-8E319EE71C20}">
      <dgm:prSet/>
      <dgm:spPr/>
      <dgm:t>
        <a:bodyPr/>
        <a:lstStyle/>
        <a:p>
          <a:endParaRPr lang="en-GB"/>
        </a:p>
      </dgm:t>
    </dgm:pt>
    <dgm:pt modelId="{0ACD2FD7-5BD3-4799-BC48-5A092B24729F}" type="sibTrans" cxnId="{F2BC3D62-D839-49FB-A6D0-8E319EE71C20}">
      <dgm:prSet/>
      <dgm:spPr/>
      <dgm:t>
        <a:bodyPr/>
        <a:lstStyle/>
        <a:p>
          <a:endParaRPr lang="en-GB"/>
        </a:p>
      </dgm:t>
    </dgm:pt>
    <dgm:pt modelId="{025DFF98-139C-4404-98C5-F932E15547E4}" type="pres">
      <dgm:prSet presAssocID="{E6552A57-77F8-4D83-947C-B604DF49E545}" presName="Name0" presStyleCnt="0">
        <dgm:presLayoutVars>
          <dgm:dir/>
          <dgm:animLvl val="lvl"/>
          <dgm:resizeHandles val="exact"/>
        </dgm:presLayoutVars>
      </dgm:prSet>
      <dgm:spPr/>
    </dgm:pt>
    <dgm:pt modelId="{14A2D43B-66C8-4D2B-903C-B83D8D2E062B}" type="pres">
      <dgm:prSet presAssocID="{B65F92B8-B71C-4D55-B603-286E2B076B5E}" presName="parTxOnly" presStyleLbl="node1" presStyleIdx="0" presStyleCnt="5" custLinFactY="-85554" custLinFactNeighborX="49424" custLinFactNeighborY="-100000">
        <dgm:presLayoutVars>
          <dgm:chMax val="0"/>
          <dgm:chPref val="0"/>
          <dgm:bulletEnabled val="1"/>
        </dgm:presLayoutVars>
      </dgm:prSet>
      <dgm:spPr/>
    </dgm:pt>
    <dgm:pt modelId="{A82AE883-73B4-4BB1-A919-A07EC130AB30}" type="pres">
      <dgm:prSet presAssocID="{B2A4178A-C80D-418E-A7E9-D2F0ECDB11F5}" presName="parTxOnlySpace" presStyleCnt="0"/>
      <dgm:spPr/>
    </dgm:pt>
    <dgm:pt modelId="{A73637C0-A198-453F-B359-0F73C5259BC0}" type="pres">
      <dgm:prSet presAssocID="{27AD2EE7-98A3-4B63-8619-40CE6F2DB460}" presName="parTxOnly" presStyleLbl="node1" presStyleIdx="1" presStyleCnt="5" custLinFactY="-85554" custLinFactNeighborX="49424" custLinFactNeighborY="-100000">
        <dgm:presLayoutVars>
          <dgm:chMax val="0"/>
          <dgm:chPref val="0"/>
          <dgm:bulletEnabled val="1"/>
        </dgm:presLayoutVars>
      </dgm:prSet>
      <dgm:spPr/>
    </dgm:pt>
    <dgm:pt modelId="{F3DFBD3E-72BC-4E36-8D1D-47D39CDB22E7}" type="pres">
      <dgm:prSet presAssocID="{80324DCF-E1ED-4B04-90CF-44E298248314}" presName="parTxOnlySpace" presStyleCnt="0"/>
      <dgm:spPr/>
    </dgm:pt>
    <dgm:pt modelId="{2DD9A476-3745-47A4-AD69-8756ECE9A323}" type="pres">
      <dgm:prSet presAssocID="{F6EBB1FE-B007-4D07-B405-3C4DC4FFA213}" presName="parTxOnly" presStyleLbl="node1" presStyleIdx="2" presStyleCnt="5" custLinFactY="-85554" custLinFactNeighborX="49424" custLinFactNeighborY="-100000">
        <dgm:presLayoutVars>
          <dgm:chMax val="0"/>
          <dgm:chPref val="0"/>
          <dgm:bulletEnabled val="1"/>
        </dgm:presLayoutVars>
      </dgm:prSet>
      <dgm:spPr/>
    </dgm:pt>
    <dgm:pt modelId="{792B91A0-5515-4C3A-A043-FEDEE29857CF}" type="pres">
      <dgm:prSet presAssocID="{9C39E4D7-FDE7-4B76-9CEC-5560790317F3}" presName="parTxOnlySpace" presStyleCnt="0"/>
      <dgm:spPr/>
    </dgm:pt>
    <dgm:pt modelId="{AB312CE2-967D-4A7B-8EFF-40761CDEBCB8}" type="pres">
      <dgm:prSet presAssocID="{1683C19C-40AD-4FE2-892A-D44CCC42FE47}" presName="parTxOnly" presStyleLbl="node1" presStyleIdx="3" presStyleCnt="5" custLinFactX="-201213" custLinFactNeighborX="-300000" custLinFactNeighborY="-25391">
        <dgm:presLayoutVars>
          <dgm:chMax val="0"/>
          <dgm:chPref val="0"/>
          <dgm:bulletEnabled val="1"/>
        </dgm:presLayoutVars>
      </dgm:prSet>
      <dgm:spPr/>
    </dgm:pt>
    <dgm:pt modelId="{20D52FF2-13DA-46EF-BF19-BC06D43AC953}" type="pres">
      <dgm:prSet presAssocID="{CCF451E9-2DB4-4173-B587-6131AD57AA6F}" presName="parTxOnlySpace" presStyleCnt="0"/>
      <dgm:spPr/>
    </dgm:pt>
    <dgm:pt modelId="{7C7B4D2A-34C7-4939-891A-5E41D2556200}" type="pres">
      <dgm:prSet presAssocID="{F7BC6591-2D17-4DE8-B325-A924B556B8F9}" presName="parTxOnly" presStyleLbl="node1" presStyleIdx="4" presStyleCnt="5" custLinFactX="-201213" custLinFactNeighborX="-300000" custLinFactNeighborY="-25391">
        <dgm:presLayoutVars>
          <dgm:chMax val="0"/>
          <dgm:chPref val="0"/>
          <dgm:bulletEnabled val="1"/>
        </dgm:presLayoutVars>
      </dgm:prSet>
      <dgm:spPr/>
    </dgm:pt>
  </dgm:ptLst>
  <dgm:cxnLst>
    <dgm:cxn modelId="{404A7005-A2F8-4940-9150-1429B911F733}" type="presOf" srcId="{1683C19C-40AD-4FE2-892A-D44CCC42FE47}" destId="{AB312CE2-967D-4A7B-8EFF-40761CDEBCB8}" srcOrd="0" destOrd="0" presId="urn:microsoft.com/office/officeart/2005/8/layout/chevron1"/>
    <dgm:cxn modelId="{0E49710F-6986-44B7-8E30-9E4CBDC2DD92}" srcId="{E6552A57-77F8-4D83-947C-B604DF49E545}" destId="{27AD2EE7-98A3-4B63-8619-40CE6F2DB460}" srcOrd="1" destOrd="0" parTransId="{860F96B7-24CC-4D43-9278-DBF212B5C467}" sibTransId="{80324DCF-E1ED-4B04-90CF-44E298248314}"/>
    <dgm:cxn modelId="{0245B510-B89D-49FE-ACC0-579DE42C25C3}" type="presOf" srcId="{B65F92B8-B71C-4D55-B603-286E2B076B5E}" destId="{14A2D43B-66C8-4D2B-903C-B83D8D2E062B}" srcOrd="0" destOrd="0" presId="urn:microsoft.com/office/officeart/2005/8/layout/chevron1"/>
    <dgm:cxn modelId="{F2BC3D62-D839-49FB-A6D0-8E319EE71C20}" srcId="{E6552A57-77F8-4D83-947C-B604DF49E545}" destId="{F7BC6591-2D17-4DE8-B325-A924B556B8F9}" srcOrd="4" destOrd="0" parTransId="{526057A1-2534-443B-BCFA-37C500C77CEA}" sibTransId="{0ACD2FD7-5BD3-4799-BC48-5A092B24729F}"/>
    <dgm:cxn modelId="{8C09D042-0CC8-45BF-830C-E8D1BC2DDB1A}" type="presOf" srcId="{F6EBB1FE-B007-4D07-B405-3C4DC4FFA213}" destId="{2DD9A476-3745-47A4-AD69-8756ECE9A323}" srcOrd="0" destOrd="0" presId="urn:microsoft.com/office/officeart/2005/8/layout/chevron1"/>
    <dgm:cxn modelId="{B071CE6B-FEC8-42AC-BAC0-B5C096588622}" type="presOf" srcId="{E6552A57-77F8-4D83-947C-B604DF49E545}" destId="{025DFF98-139C-4404-98C5-F932E15547E4}" srcOrd="0" destOrd="0" presId="urn:microsoft.com/office/officeart/2005/8/layout/chevron1"/>
    <dgm:cxn modelId="{56860B4F-82F7-48D5-B38C-CDC6DEF50117}" type="presOf" srcId="{F7BC6591-2D17-4DE8-B325-A924B556B8F9}" destId="{7C7B4D2A-34C7-4939-891A-5E41D2556200}" srcOrd="0" destOrd="0" presId="urn:microsoft.com/office/officeart/2005/8/layout/chevron1"/>
    <dgm:cxn modelId="{51F04E8A-B8B3-4954-B110-F12820CF287A}" srcId="{E6552A57-77F8-4D83-947C-B604DF49E545}" destId="{F6EBB1FE-B007-4D07-B405-3C4DC4FFA213}" srcOrd="2" destOrd="0" parTransId="{A02B7724-F30E-4BBA-A687-2C595BFD195D}" sibTransId="{9C39E4D7-FDE7-4B76-9CEC-5560790317F3}"/>
    <dgm:cxn modelId="{EE80A5B1-0049-4774-A45D-7F9B0CE285B6}" srcId="{E6552A57-77F8-4D83-947C-B604DF49E545}" destId="{1683C19C-40AD-4FE2-892A-D44CCC42FE47}" srcOrd="3" destOrd="0" parTransId="{14D3C1BA-14A8-4CCB-A1BC-6D291CD5C752}" sibTransId="{CCF451E9-2DB4-4173-B587-6131AD57AA6F}"/>
    <dgm:cxn modelId="{EF1539D6-9C78-4267-BDEC-735E5B532ACB}" srcId="{E6552A57-77F8-4D83-947C-B604DF49E545}" destId="{B65F92B8-B71C-4D55-B603-286E2B076B5E}" srcOrd="0" destOrd="0" parTransId="{B00FAA77-F3FC-4F1D-B4D4-008D6F4A919E}" sibTransId="{B2A4178A-C80D-418E-A7E9-D2F0ECDB11F5}"/>
    <dgm:cxn modelId="{C2332EE6-D5B4-4644-AFD0-71D6464797B4}" type="presOf" srcId="{27AD2EE7-98A3-4B63-8619-40CE6F2DB460}" destId="{A73637C0-A198-453F-B359-0F73C5259BC0}" srcOrd="0" destOrd="0" presId="urn:microsoft.com/office/officeart/2005/8/layout/chevron1"/>
    <dgm:cxn modelId="{2624F17A-A3C2-4251-AAE2-C88C539CB848}" type="presParOf" srcId="{025DFF98-139C-4404-98C5-F932E15547E4}" destId="{14A2D43B-66C8-4D2B-903C-B83D8D2E062B}" srcOrd="0" destOrd="0" presId="urn:microsoft.com/office/officeart/2005/8/layout/chevron1"/>
    <dgm:cxn modelId="{50895843-74BC-4CFF-B88E-6AF78045A79B}" type="presParOf" srcId="{025DFF98-139C-4404-98C5-F932E15547E4}" destId="{A82AE883-73B4-4BB1-A919-A07EC130AB30}" srcOrd="1" destOrd="0" presId="urn:microsoft.com/office/officeart/2005/8/layout/chevron1"/>
    <dgm:cxn modelId="{BD377E54-6BF0-4717-ABBB-0C6095196032}" type="presParOf" srcId="{025DFF98-139C-4404-98C5-F932E15547E4}" destId="{A73637C0-A198-453F-B359-0F73C5259BC0}" srcOrd="2" destOrd="0" presId="urn:microsoft.com/office/officeart/2005/8/layout/chevron1"/>
    <dgm:cxn modelId="{5CAA889F-58D6-4CAA-B89F-AAFD614107AF}" type="presParOf" srcId="{025DFF98-139C-4404-98C5-F932E15547E4}" destId="{F3DFBD3E-72BC-4E36-8D1D-47D39CDB22E7}" srcOrd="3" destOrd="0" presId="urn:microsoft.com/office/officeart/2005/8/layout/chevron1"/>
    <dgm:cxn modelId="{6F7F8193-D766-4D93-8005-A0D7EB29A490}" type="presParOf" srcId="{025DFF98-139C-4404-98C5-F932E15547E4}" destId="{2DD9A476-3745-47A4-AD69-8756ECE9A323}" srcOrd="4" destOrd="0" presId="urn:microsoft.com/office/officeart/2005/8/layout/chevron1"/>
    <dgm:cxn modelId="{199644A5-8192-49F7-B20B-2AB6B1E1388A}" type="presParOf" srcId="{025DFF98-139C-4404-98C5-F932E15547E4}" destId="{792B91A0-5515-4C3A-A043-FEDEE29857CF}" srcOrd="5" destOrd="0" presId="urn:microsoft.com/office/officeart/2005/8/layout/chevron1"/>
    <dgm:cxn modelId="{CB1FFB59-B68F-412F-8334-F3BC692AA31D}" type="presParOf" srcId="{025DFF98-139C-4404-98C5-F932E15547E4}" destId="{AB312CE2-967D-4A7B-8EFF-40761CDEBCB8}" srcOrd="6" destOrd="0" presId="urn:microsoft.com/office/officeart/2005/8/layout/chevron1"/>
    <dgm:cxn modelId="{0BDCBC96-B0E2-4402-A9E1-0D2582683CDB}" type="presParOf" srcId="{025DFF98-139C-4404-98C5-F932E15547E4}" destId="{20D52FF2-13DA-46EF-BF19-BC06D43AC953}" srcOrd="7" destOrd="0" presId="urn:microsoft.com/office/officeart/2005/8/layout/chevron1"/>
    <dgm:cxn modelId="{F79E4A2F-4EC2-41F9-99BD-2020C9DB76C8}" type="presParOf" srcId="{025DFF98-139C-4404-98C5-F932E15547E4}" destId="{7C7B4D2A-34C7-4939-891A-5E41D255620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D43B-66C8-4D2B-903C-B83D8D2E062B}">
      <dsp:nvSpPr>
        <dsp:cNvPr id="0" name=""/>
        <dsp:cNvSpPr/>
      </dsp:nvSpPr>
      <dsp:spPr>
        <a:xfrm>
          <a:off x="147905" y="1203446"/>
          <a:ext cx="2926073" cy="117042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EVIDENCE BASE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which is robust and open</a:t>
          </a:r>
          <a:endParaRPr lang="en-GB" sz="1500" kern="1200" dirty="0"/>
        </a:p>
      </dsp:txBody>
      <dsp:txXfrm>
        <a:off x="733120" y="1203446"/>
        <a:ext cx="1755644" cy="1170429"/>
      </dsp:txXfrm>
    </dsp:sp>
    <dsp:sp modelId="{A73637C0-A198-453F-B359-0F73C5259BC0}">
      <dsp:nvSpPr>
        <dsp:cNvPr id="0" name=""/>
        <dsp:cNvSpPr/>
      </dsp:nvSpPr>
      <dsp:spPr>
        <a:xfrm>
          <a:off x="2781372" y="1203446"/>
          <a:ext cx="2926073" cy="117042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FOCUS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on local strength and weaknesses</a:t>
          </a:r>
          <a:endParaRPr lang="en-GB" sz="1500" kern="1200" dirty="0"/>
        </a:p>
      </dsp:txBody>
      <dsp:txXfrm>
        <a:off x="3366587" y="1203446"/>
        <a:ext cx="1755644" cy="1170429"/>
      </dsp:txXfrm>
    </dsp:sp>
    <dsp:sp modelId="{2DD9A476-3745-47A4-AD69-8756ECE9A323}">
      <dsp:nvSpPr>
        <dsp:cNvPr id="0" name=""/>
        <dsp:cNvSpPr/>
      </dsp:nvSpPr>
      <dsp:spPr>
        <a:xfrm>
          <a:off x="5414838" y="1203446"/>
          <a:ext cx="2926073" cy="117042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COLLABORATION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with public and private stakeholders</a:t>
          </a:r>
          <a:endParaRPr lang="en-GB" sz="1500" kern="1200" dirty="0"/>
        </a:p>
      </dsp:txBody>
      <dsp:txXfrm>
        <a:off x="6000053" y="1203446"/>
        <a:ext cx="1755644" cy="1170429"/>
      </dsp:txXfrm>
    </dsp:sp>
    <dsp:sp modelId="{AB312CE2-967D-4A7B-8EFF-40761CDEBCB8}">
      <dsp:nvSpPr>
        <dsp:cNvPr id="0" name=""/>
        <dsp:cNvSpPr/>
      </dsp:nvSpPr>
      <dsp:spPr>
        <a:xfrm>
          <a:off x="1138223" y="3078041"/>
          <a:ext cx="2926073" cy="117042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PRIORITISATION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of specific, achievable, long term ambitions </a:t>
          </a:r>
          <a:endParaRPr lang="en-GB" sz="1500" kern="1200" dirty="0"/>
        </a:p>
      </dsp:txBody>
      <dsp:txXfrm>
        <a:off x="1723438" y="3078041"/>
        <a:ext cx="1755644" cy="1170429"/>
      </dsp:txXfrm>
    </dsp:sp>
    <dsp:sp modelId="{7C7B4D2A-34C7-4939-891A-5E41D2556200}">
      <dsp:nvSpPr>
        <dsp:cNvPr id="0" name=""/>
        <dsp:cNvSpPr/>
      </dsp:nvSpPr>
      <dsp:spPr>
        <a:xfrm>
          <a:off x="3771689" y="3078041"/>
          <a:ext cx="2926073" cy="117042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EVALUATION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clear plans for monitoring progress</a:t>
          </a:r>
          <a:endParaRPr lang="en-GB" sz="1500" kern="1200" dirty="0"/>
        </a:p>
      </dsp:txBody>
      <dsp:txXfrm>
        <a:off x="4356904" y="3078041"/>
        <a:ext cx="1755644" cy="117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A8AB-2075-4489-9BEC-766FD157C66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86ED-EC3E-4906-978D-3612252B4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7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8A8D-C6C0-4FE4-AE00-5F92B92A8CCF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20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911DC-963C-42DC-8184-A0850127E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976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9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We have already been working intensively with Greater Manchester, West Midlands and partners across the Oxford – Milton Keynes – Cambridge corridor. </a:t>
            </a:r>
          </a:p>
          <a:p>
            <a:pPr marL="171450" indent="-171450">
              <a:buFontTx/>
              <a:buChar char="-"/>
            </a:pPr>
            <a:r>
              <a:rPr lang="en-GB" dirty="0"/>
              <a:t>We have announced that Government will now work with all places to develop Local Industrial Strategies and will continue to work with the LEP Network to support places.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D57-1EBB-4C47-88B0-058FF01EBF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Growth does not happen in the abstract, it happens in places. 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are clear strengths across the country, and clusters of industry and expertise that will generate growth for their region and for the UK. </a:t>
            </a:r>
          </a:p>
          <a:p>
            <a:pPr marL="171450" indent="-171450">
              <a:buFontTx/>
              <a:buChar char="-"/>
            </a:pPr>
            <a:r>
              <a:rPr lang="en-GB" dirty="0"/>
              <a:t>We need to find a way to build on this growth and support our key industries.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7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Despite areas of excellence, many places are not realising their full potential. </a:t>
            </a:r>
          </a:p>
          <a:p>
            <a:pPr marL="171450" indent="-171450">
              <a:buFontTx/>
              <a:buChar char="-"/>
            </a:pPr>
            <a:r>
              <a:rPr lang="en-GB" dirty="0"/>
              <a:t>Outside of London and the South-East, our regions and core cities lag-behind our main European competitors. 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affects people in their pay, their work opportunities and their life chances.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2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Industrial Strategy provides a national policy framework against which major public and private investments can be made with confidence.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Through addressing the foundations of productivity, it addresses the fundamentals of a successful economy. </a:t>
            </a:r>
          </a:p>
          <a:p>
            <a:pPr marL="171450" indent="-171450">
              <a:buFontTx/>
              <a:buChar char="-"/>
            </a:pPr>
            <a:r>
              <a:rPr lang="en-GB" dirty="0"/>
              <a:t>We are investing to create prosperous communities throughout the UK, and Local Industrial Strategies are central to supporting places across the country.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Local Industrial Strategies will build on this approach.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7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Local Industrial Strategies will build on this approach.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Establishing a strong evidence base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Analysing that evidence and identifying priorities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Local collaboration and consultation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Policy conversations with government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Drafting and securing agreement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11DC-963C-42DC-8184-A0850127EB5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0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LISs are not spending documents, but they are a gateway to local growth funding. Demonstrating that you have a robust, evidence-based understanding of your local economy. And that you know what your assets and your weaker areas are, is important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3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911DC-963C-42DC-8184-A0850127EB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352928" cy="8640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0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E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55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5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A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44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62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8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25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41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D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92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2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204864"/>
            <a:ext cx="7772400" cy="1470025"/>
          </a:xfrm>
        </p:spPr>
        <p:txBody>
          <a:bodyPr/>
          <a:lstStyle>
            <a:lvl1pPr algn="ctr">
              <a:defRPr sz="3200">
                <a:solidFill>
                  <a:srgbClr val="002547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547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257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352928" cy="8640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494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04456" cy="496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104456" cy="496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0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3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04456" cy="47525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104456" cy="47525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OFFICIAL SENSITIVE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3EEF7-4876-4CED-AFD0-31D0E35A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9F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9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0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7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79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cid:image004.jpg@01D353D6.FD198050" TargetMode="Externa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jpg@01D353D6.FD198050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4.jpg@01D353D6.FD198050" TargetMode="Externa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cid:image004.jpg@01D353D6.FD198050" TargetMode="Externa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8" b="17635"/>
          <a:stretch/>
        </p:blipFill>
        <p:spPr>
          <a:xfrm>
            <a:off x="-5101" y="1176"/>
            <a:ext cx="9144000" cy="685682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flipH="1">
            <a:off x="1371600" y="5416664"/>
            <a:ext cx="7772400" cy="144016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 flipH="1">
            <a:off x="4427984" y="4769768"/>
            <a:ext cx="4716016" cy="20882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id:image004.jpg@01D353D6.FD198050"/>
          <p:cNvPicPr>
            <a:picLocks noChangeAspect="1"/>
          </p:cNvPicPr>
          <p:nvPr/>
        </p:nvPicPr>
        <p:blipFill rotWithShape="1"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055920" y="5842404"/>
            <a:ext cx="1908568" cy="89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7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81997"/>
            <a:ext cx="8424428" cy="506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4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1845" r="6629" b="2736"/>
          <a:stretch>
            <a:fillRect/>
          </a:stretch>
        </p:blipFill>
        <p:spPr bwMode="auto">
          <a:xfrm>
            <a:off x="107504" y="6097519"/>
            <a:ext cx="1381125" cy="6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8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flipH="1">
            <a:off x="1371600" y="5416664"/>
            <a:ext cx="7772400" cy="144016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 flipH="1">
            <a:off x="4427984" y="4769768"/>
            <a:ext cx="4716016" cy="20882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id:image004.jpg@01D353D6.FD198050"/>
          <p:cNvPicPr>
            <a:picLocks noChangeAspect="1"/>
          </p:cNvPicPr>
          <p:nvPr/>
        </p:nvPicPr>
        <p:blipFill rotWithShape="1"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055920" y="5842404"/>
            <a:ext cx="1908568" cy="89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35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E41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E41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00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00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29933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1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EB6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EB6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7" y="624345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F59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F59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2501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3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4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0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00A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00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72026"/>
            <a:ext cx="447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14" y="1196752"/>
            <a:ext cx="812817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836712"/>
            <a:ext cx="6768752" cy="0"/>
          </a:xfrm>
          <a:prstGeom prst="line">
            <a:avLst/>
          </a:prstGeom>
          <a:ln w="57150">
            <a:solidFill>
              <a:srgbClr val="B50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4408" y="11671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84368" y="116712"/>
            <a:ext cx="125963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cid:image004.jpg@01D353D6.FD198050"/>
          <p:cNvPicPr/>
          <p:nvPr/>
        </p:nvPicPr>
        <p:blipFill rotWithShape="1"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7615386" y="118704"/>
            <a:ext cx="152861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6"/>
          <p:cNvSpPr/>
          <p:nvPr/>
        </p:nvSpPr>
        <p:spPr>
          <a:xfrm flipH="1">
            <a:off x="7343800" y="6145349"/>
            <a:ext cx="1800200" cy="720080"/>
          </a:xfrm>
          <a:prstGeom prst="rtTriangle">
            <a:avLst/>
          </a:prstGeom>
          <a:solidFill>
            <a:srgbClr val="B50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 flipH="1">
            <a:off x="8351912" y="5497277"/>
            <a:ext cx="792088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" y="6309320"/>
            <a:ext cx="42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548680"/>
            <a:ext cx="8352928" cy="864096"/>
          </a:xfrm>
        </p:spPr>
        <p:txBody>
          <a:bodyPr/>
          <a:lstStyle/>
          <a:p>
            <a:pPr algn="ctr"/>
            <a:r>
              <a:rPr lang="en-GB" dirty="0"/>
              <a:t>Local Industrial Strategies</a:t>
            </a:r>
            <a:br>
              <a:rPr lang="en-GB" dirty="0"/>
            </a:b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A00658-4142-4B91-9C75-AA309A5AC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GB" i="1" dirty="0"/>
              <a:t>The programme so far 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B441B9CF-3B30-4E3A-81D2-C1D85905079D}"/>
              </a:ext>
            </a:extLst>
          </p:cNvPr>
          <p:cNvSpPr txBox="1">
            <a:spLocks/>
          </p:cNvSpPr>
          <p:nvPr/>
        </p:nvSpPr>
        <p:spPr>
          <a:xfrm>
            <a:off x="326377" y="4826028"/>
            <a:ext cx="835292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Beatrice Andrews, Head of Local Industrial Strategies, Cities &amp; Local Growth Unit</a:t>
            </a:r>
          </a:p>
        </p:txBody>
      </p:sp>
    </p:spTree>
    <p:extLst>
      <p:ext uri="{BB962C8B-B14F-4D97-AF65-F5344CB8AC3E}">
        <p14:creationId xmlns:p14="http://schemas.microsoft.com/office/powerpoint/2010/main" val="21592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of Local Industrial Strategies</a:t>
            </a:r>
          </a:p>
        </p:txBody>
      </p:sp>
      <p:pic>
        <p:nvPicPr>
          <p:cNvPr id="6" name="Picture 2" descr="C:\Users\wlord\AppData\Local\Microsoft\Windows\Temporary Internet Files\Content.Outlook\QPK7GO7O\LIS MAP.png">
            <a:extLst>
              <a:ext uri="{FF2B5EF4-FFF2-40B4-BE49-F238E27FC236}">
                <a16:creationId xmlns:a16="http://schemas.microsoft.com/office/drawing/2014/main" id="{CD436A58-0A5F-4D47-AFD7-D26B06B7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60" y="1988840"/>
            <a:ext cx="3168352" cy="39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94CD9-BC36-4194-AA8F-409C50CF92D2}"/>
              </a:ext>
            </a:extLst>
          </p:cNvPr>
          <p:cNvSpPr txBox="1"/>
          <p:nvPr/>
        </p:nvSpPr>
        <p:spPr>
          <a:xfrm>
            <a:off x="322746" y="1774552"/>
            <a:ext cx="5041342" cy="39395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Greater Manchester and West Midlands to publish first – May 2019</a:t>
            </a:r>
            <a:endParaRPr lang="en-GB" sz="2000" dirty="0">
              <a:cs typeface="Arial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Four LEPs in the </a:t>
            </a:r>
            <a:r>
              <a:rPr lang="en-GB" sz="2000" dirty="0" err="1"/>
              <a:t>OxCam</a:t>
            </a:r>
            <a:r>
              <a:rPr lang="en-GB" sz="2000" dirty="0"/>
              <a:t> Arc to follow</a:t>
            </a:r>
            <a:endParaRPr lang="en-GB" sz="2000" dirty="0">
              <a:cs typeface="Arial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cs typeface="Arial"/>
              </a:rPr>
              <a:t>Six ‘wave two areas including North East, Tees Valley, Heart of the South West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cs typeface="Arial"/>
              </a:rPr>
              <a:t>Others to watch include Greater Lincolnshire and Cumbria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088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29BA-7AD2-4F58-A892-71784A2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Harnessing the potential of place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174B7D2D-32A8-4042-A4D5-40CE6CD62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/>
          <a:stretch/>
        </p:blipFill>
        <p:spPr bwMode="auto">
          <a:xfrm>
            <a:off x="3096525" y="2939788"/>
            <a:ext cx="2832100" cy="349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B42F0-7543-41FF-8578-BC5C75FC9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46" r="5675" b="12718"/>
          <a:stretch/>
        </p:blipFill>
        <p:spPr>
          <a:xfrm>
            <a:off x="130782" y="2939788"/>
            <a:ext cx="2832100" cy="35135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9" t="26950" r="1723" b="37459"/>
          <a:stretch/>
        </p:blipFill>
        <p:spPr bwMode="auto">
          <a:xfrm>
            <a:off x="6104722" y="2939788"/>
            <a:ext cx="2832100" cy="349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181FAE-422B-42A5-93A5-AEDE26868A7C}"/>
              </a:ext>
            </a:extLst>
          </p:cNvPr>
          <p:cNvSpPr/>
          <p:nvPr/>
        </p:nvSpPr>
        <p:spPr>
          <a:xfrm>
            <a:off x="3131840" y="2036585"/>
            <a:ext cx="2832100" cy="70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86000"/>
            </a:pPr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of life science expertise outside London and the South East.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181FAE-422B-42A5-93A5-AEDE26868A7C}"/>
              </a:ext>
            </a:extLst>
          </p:cNvPr>
          <p:cNvSpPr/>
          <p:nvPr/>
        </p:nvSpPr>
        <p:spPr>
          <a:xfrm>
            <a:off x="47247" y="2047871"/>
            <a:ext cx="2915635" cy="70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86000"/>
            </a:pPr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clusters in West Midlands, North East and North West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181FAE-422B-42A5-93A5-AEDE26868A7C}"/>
              </a:ext>
            </a:extLst>
          </p:cNvPr>
          <p:cNvSpPr/>
          <p:nvPr/>
        </p:nvSpPr>
        <p:spPr>
          <a:xfrm>
            <a:off x="6104722" y="2043679"/>
            <a:ext cx="2832100" cy="70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86000"/>
            </a:pPr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Group universities located in the major cities.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28D7B-2FC8-44B8-90CA-FA1BD4A15784}"/>
              </a:ext>
            </a:extLst>
          </p:cNvPr>
          <p:cNvSpPr txBox="1"/>
          <p:nvPr/>
        </p:nvSpPr>
        <p:spPr>
          <a:xfrm>
            <a:off x="251520" y="1169910"/>
            <a:ext cx="85689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The UK has world-class clusters across the country:</a:t>
            </a:r>
          </a:p>
        </p:txBody>
      </p:sp>
    </p:spTree>
    <p:extLst>
      <p:ext uri="{BB962C8B-B14F-4D97-AF65-F5344CB8AC3E}">
        <p14:creationId xmlns:p14="http://schemas.microsoft.com/office/powerpoint/2010/main" val="15423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jscott\AppData\Local\Microsoft\Windows\Temporary Internet Files\Content.Outlook\K4ORMD4D\GVA per head 2016 nut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2" y="2323837"/>
            <a:ext cx="3024336" cy="411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E337F1-47E2-40EA-A622-AF11F2C1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9925"/>
            <a:ext cx="7128792" cy="576064"/>
          </a:xfrm>
        </p:spPr>
        <p:txBody>
          <a:bodyPr/>
          <a:lstStyle/>
          <a:p>
            <a:r>
              <a:rPr lang="en-GB" dirty="0"/>
              <a:t>Creating prosperous communities everywhere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BB90E-A2B2-404E-8232-1CEAAA4AD83B}"/>
              </a:ext>
            </a:extLst>
          </p:cNvPr>
          <p:cNvSpPr txBox="1"/>
          <p:nvPr/>
        </p:nvSpPr>
        <p:spPr>
          <a:xfrm>
            <a:off x="323528" y="1258901"/>
            <a:ext cx="84249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There is some way to go. Our core cities lag behind our main European competitors: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576F73-120E-4D82-A673-483A12DDE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11745"/>
              </p:ext>
            </p:extLst>
          </p:nvPr>
        </p:nvGraphicFramePr>
        <p:xfrm>
          <a:off x="4355976" y="2420888"/>
          <a:ext cx="4278345" cy="394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39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82A3C6C-60D5-474E-9338-A64B6DB554F7}"/>
              </a:ext>
            </a:extLst>
          </p:cNvPr>
          <p:cNvSpPr/>
          <p:nvPr/>
        </p:nvSpPr>
        <p:spPr>
          <a:xfrm>
            <a:off x="5209726" y="2186731"/>
            <a:ext cx="648072" cy="5933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85CD-F4DC-46BC-84BB-AD16078E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9925"/>
            <a:ext cx="6768752" cy="576064"/>
          </a:xfrm>
        </p:spPr>
        <p:txBody>
          <a:bodyPr/>
          <a:lstStyle/>
          <a:p>
            <a:r>
              <a:rPr lang="en-GB" dirty="0"/>
              <a:t>Setting a framework for growth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3CF8CD-E50F-482F-8B59-CE3171505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/>
          <a:stretch/>
        </p:blipFill>
        <p:spPr bwMode="auto">
          <a:xfrm>
            <a:off x="303863" y="2276872"/>
            <a:ext cx="4371386" cy="34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562F8F-E95E-4D5A-8927-882BF8473D6D}"/>
              </a:ext>
            </a:extLst>
          </p:cNvPr>
          <p:cNvSpPr/>
          <p:nvPr/>
        </p:nvSpPr>
        <p:spPr>
          <a:xfrm>
            <a:off x="5242528" y="5427958"/>
            <a:ext cx="648072" cy="5933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FAC97-CE05-4E00-9F03-B72BE625599B}"/>
              </a:ext>
            </a:extLst>
          </p:cNvPr>
          <p:cNvSpPr txBox="1"/>
          <p:nvPr/>
        </p:nvSpPr>
        <p:spPr>
          <a:xfrm>
            <a:off x="4979462" y="5487615"/>
            <a:ext cx="146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£675m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D6D75-6EA8-4569-B14B-6D4F43D9B99A}"/>
              </a:ext>
            </a:extLst>
          </p:cNvPr>
          <p:cNvSpPr txBox="1"/>
          <p:nvPr/>
        </p:nvSpPr>
        <p:spPr>
          <a:xfrm>
            <a:off x="6300192" y="54980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a </a:t>
            </a:r>
            <a:r>
              <a:rPr lang="en-GB" sz="1400" b="1" dirty="0">
                <a:solidFill>
                  <a:schemeClr val="tx2"/>
                </a:solidFill>
              </a:rPr>
              <a:t>Future High Streets </a:t>
            </a:r>
            <a:r>
              <a:rPr lang="en-GB" sz="1400" dirty="0"/>
              <a:t>Fund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16443-857F-4376-907C-B6431D5BFB29}"/>
              </a:ext>
            </a:extLst>
          </p:cNvPr>
          <p:cNvCxnSpPr>
            <a:cxnSpLocks/>
          </p:cNvCxnSpPr>
          <p:nvPr/>
        </p:nvCxnSpPr>
        <p:spPr>
          <a:xfrm>
            <a:off x="4932040" y="5351473"/>
            <a:ext cx="33011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CB86C5A-F0AB-4F92-BC6D-80898278FD41}"/>
              </a:ext>
            </a:extLst>
          </p:cNvPr>
          <p:cNvSpPr/>
          <p:nvPr/>
        </p:nvSpPr>
        <p:spPr>
          <a:xfrm>
            <a:off x="5220072" y="4635870"/>
            <a:ext cx="648072" cy="5933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720C4-4D93-4DB9-9CE6-93209F491AB8}"/>
              </a:ext>
            </a:extLst>
          </p:cNvPr>
          <p:cNvSpPr txBox="1"/>
          <p:nvPr/>
        </p:nvSpPr>
        <p:spPr>
          <a:xfrm>
            <a:off x="4940825" y="4689750"/>
            <a:ext cx="146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375,000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5CAD9-6DCE-491D-85ED-629A8AA8F264}"/>
              </a:ext>
            </a:extLst>
          </p:cNvPr>
          <p:cNvSpPr txBox="1"/>
          <p:nvPr/>
        </p:nvSpPr>
        <p:spPr>
          <a:xfrm>
            <a:off x="6300192" y="4700203"/>
            <a:ext cx="202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businesses supported by </a:t>
            </a:r>
            <a:r>
              <a:rPr lang="en-GB" sz="1400" b="1" dirty="0"/>
              <a:t>Growth Hubs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FE3FEF-2A41-4904-92AF-8ED7130DA68A}"/>
              </a:ext>
            </a:extLst>
          </p:cNvPr>
          <p:cNvCxnSpPr>
            <a:cxnSpLocks/>
          </p:cNvCxnSpPr>
          <p:nvPr/>
        </p:nvCxnSpPr>
        <p:spPr>
          <a:xfrm>
            <a:off x="4932040" y="4509120"/>
            <a:ext cx="3301140" cy="185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58C8E9F-A5BD-4EFC-B72D-8B79B3A8B027}"/>
              </a:ext>
            </a:extLst>
          </p:cNvPr>
          <p:cNvSpPr/>
          <p:nvPr/>
        </p:nvSpPr>
        <p:spPr>
          <a:xfrm>
            <a:off x="5220072" y="3843782"/>
            <a:ext cx="648072" cy="5933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13BA9C-9980-4192-BD56-3C5C49DD7463}"/>
              </a:ext>
            </a:extLst>
          </p:cNvPr>
          <p:cNvSpPr txBox="1"/>
          <p:nvPr/>
        </p:nvSpPr>
        <p:spPr>
          <a:xfrm>
            <a:off x="4979462" y="2247255"/>
            <a:ext cx="146474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£1.6bn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3BAB2F-0753-4D93-A53A-F32B654C190B}"/>
              </a:ext>
            </a:extLst>
          </p:cNvPr>
          <p:cNvSpPr txBox="1"/>
          <p:nvPr/>
        </p:nvSpPr>
        <p:spPr>
          <a:xfrm>
            <a:off x="6307313" y="2157243"/>
            <a:ext cx="22534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/>
              <a:t>for a </a:t>
            </a:r>
            <a:r>
              <a:rPr lang="en-GB" sz="1400" b="1" dirty="0"/>
              <a:t>Stronger Towns Fund</a:t>
            </a:r>
            <a:endParaRPr lang="en-GB" sz="14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0DC761-D995-48F3-A0CB-4A1F9077114C}"/>
              </a:ext>
            </a:extLst>
          </p:cNvPr>
          <p:cNvCxnSpPr>
            <a:cxnSpLocks/>
          </p:cNvCxnSpPr>
          <p:nvPr/>
        </p:nvCxnSpPr>
        <p:spPr>
          <a:xfrm>
            <a:off x="4932040" y="3717032"/>
            <a:ext cx="3301140" cy="185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78E565E-CDFC-4B7B-B1CE-CB63BCD2C558}"/>
              </a:ext>
            </a:extLst>
          </p:cNvPr>
          <p:cNvSpPr/>
          <p:nvPr/>
        </p:nvSpPr>
        <p:spPr>
          <a:xfrm>
            <a:off x="5220072" y="2996952"/>
            <a:ext cx="648072" cy="5933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A2F29F-D03E-4220-ADD1-5C561D67CA93}"/>
              </a:ext>
            </a:extLst>
          </p:cNvPr>
          <p:cNvSpPr txBox="1"/>
          <p:nvPr/>
        </p:nvSpPr>
        <p:spPr>
          <a:xfrm>
            <a:off x="5051470" y="3068960"/>
            <a:ext cx="146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£42m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3AA72-67B3-4D7A-895C-5BB7FB683160}"/>
              </a:ext>
            </a:extLst>
          </p:cNvPr>
          <p:cNvSpPr txBox="1"/>
          <p:nvPr/>
        </p:nvSpPr>
        <p:spPr>
          <a:xfrm>
            <a:off x="6331603" y="2935816"/>
            <a:ext cx="2452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a </a:t>
            </a:r>
            <a:r>
              <a:rPr lang="en-GB" sz="1400" b="1" dirty="0">
                <a:solidFill>
                  <a:schemeClr val="tx2"/>
                </a:solidFill>
              </a:rPr>
              <a:t>Transforming Cities Fund </a:t>
            </a:r>
            <a:r>
              <a:rPr lang="en-GB" sz="1400" dirty="0"/>
              <a:t>to improve intra-city transport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55600E-9107-4418-930D-75B4C6734CFF}"/>
              </a:ext>
            </a:extLst>
          </p:cNvPr>
          <p:cNvCxnSpPr>
            <a:cxnSpLocks/>
          </p:cNvCxnSpPr>
          <p:nvPr/>
        </p:nvCxnSpPr>
        <p:spPr>
          <a:xfrm>
            <a:off x="4932040" y="2852936"/>
            <a:ext cx="3301140" cy="185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30EC46-ACD4-46BF-A473-E383CA85BF54}"/>
              </a:ext>
            </a:extLst>
          </p:cNvPr>
          <p:cNvSpPr txBox="1"/>
          <p:nvPr/>
        </p:nvSpPr>
        <p:spPr>
          <a:xfrm>
            <a:off x="4979462" y="3903439"/>
            <a:ext cx="146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£235m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153C16-60DB-4399-B154-F1C0AAA86934}"/>
              </a:ext>
            </a:extLst>
          </p:cNvPr>
          <p:cNvSpPr txBox="1"/>
          <p:nvPr/>
        </p:nvSpPr>
        <p:spPr>
          <a:xfrm>
            <a:off x="6388970" y="3717032"/>
            <a:ext cx="201845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/>
              <a:t>to fund innovation through the </a:t>
            </a:r>
            <a:r>
              <a:rPr lang="en-GB" sz="1400" b="1" dirty="0">
                <a:solidFill>
                  <a:schemeClr val="tx2"/>
                </a:solidFill>
              </a:rPr>
              <a:t>Strength in Places Fund</a:t>
            </a:r>
          </a:p>
        </p:txBody>
      </p:sp>
    </p:spTree>
    <p:extLst>
      <p:ext uri="{BB962C8B-B14F-4D97-AF65-F5344CB8AC3E}">
        <p14:creationId xmlns:p14="http://schemas.microsoft.com/office/powerpoint/2010/main" val="190277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0A55-BEF0-45CF-9746-18FB8AD5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Industrial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F95D-238D-4696-B6E0-500672251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104456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All places developing their own Local Industrial Strategies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Led by Local Enterprise Partnerships and Mayoral Combined Authorities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Ensuring everyone, wherever they live can contribute to and benefit from economic prosperity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1ACCF-9940-4C84-846B-97E207635F69}"/>
              </a:ext>
            </a:extLst>
          </p:cNvPr>
          <p:cNvSpPr/>
          <p:nvPr/>
        </p:nvSpPr>
        <p:spPr>
          <a:xfrm>
            <a:off x="80616" y="1052736"/>
            <a:ext cx="8971848" cy="12241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i="1" dirty="0">
                <a:solidFill>
                  <a:schemeClr val="bg1"/>
                </a:solidFill>
              </a:rPr>
              <a:t>“We will work in partnership with places to develop ambitious Local Industrial Strategies, </a:t>
            </a:r>
            <a:r>
              <a:rPr lang="en-GB" sz="1600" b="1" i="1" dirty="0"/>
              <a:t>which will be developed locally and agreed with the government.”  – Industrial Strategy White Paper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40063-7D87-4B75-8E5E-1F001BDF2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r="9925"/>
          <a:stretch/>
        </p:blipFill>
        <p:spPr>
          <a:xfrm>
            <a:off x="4443952" y="2564904"/>
            <a:ext cx="4608512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0A55-BEF0-45CF-9746-18FB8AD5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Industrial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F95D-238D-4696-B6E0-500672251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92488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Jointly owned: led by MCAs and LEPs, working with local businesses, universities and colleges, civil society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Building on local strengths and prioritising economic opportunities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Setting the strategic direction for future funding - including UK Shared Prosperity Fund. 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C314B-F428-4A3C-871D-0FCBA3AE3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724466" cy="5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8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E9E52F-5F66-4530-B6FE-4F530DBC0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68579"/>
              </p:ext>
            </p:extLst>
          </p:nvPr>
        </p:nvGraphicFramePr>
        <p:xfrm>
          <a:off x="322511" y="260648"/>
          <a:ext cx="13466513" cy="792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576064"/>
          </a:xfrm>
        </p:spPr>
        <p:txBody>
          <a:bodyPr/>
          <a:lstStyle/>
          <a:p>
            <a:r>
              <a:rPr lang="en-GB" dirty="0"/>
              <a:t>Developing a Local Industrial Strategy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0B9CDD-8E1F-4146-A36C-84C8CF2F7503}"/>
              </a:ext>
            </a:extLst>
          </p:cNvPr>
          <p:cNvSpPr txBox="1">
            <a:spLocks/>
          </p:cNvSpPr>
          <p:nvPr/>
        </p:nvSpPr>
        <p:spPr>
          <a:xfrm>
            <a:off x="7055767" y="2594965"/>
            <a:ext cx="5757935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92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8069-7908-4516-8967-2937358B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 Local Industrial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3D316-9345-4A62-B01F-A56DF0161709}"/>
              </a:ext>
            </a:extLst>
          </p:cNvPr>
          <p:cNvSpPr txBox="1"/>
          <p:nvPr/>
        </p:nvSpPr>
        <p:spPr>
          <a:xfrm>
            <a:off x="322746" y="1268760"/>
            <a:ext cx="8065678" cy="47089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Evidence organised by foundation, with thorough analysis of the strengths and areas for improvement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Priorities emerging from analysis of evidence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Focus on productivity, but recognising balance with inclusive growth – prosperity that reaches all parts of the local economy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Understanding the grand challenges and which the place is in a position to tackle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Identifying what is </a:t>
            </a:r>
            <a:r>
              <a:rPr lang="en-GB" sz="2000" i="1" dirty="0"/>
              <a:t>distinctive</a:t>
            </a:r>
            <a:r>
              <a:rPr lang="en-GB" sz="2000" dirty="0"/>
              <a:t> about the place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Buy-in from local stakeholders that gives your strategy longevity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The basis for funding and investment decisions over the next 10-15 years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3813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8069-7908-4516-8967-2937358B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Support, guidance and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3142D-27BD-4C8D-9C5F-D26E7BCF8500}"/>
              </a:ext>
            </a:extLst>
          </p:cNvPr>
          <p:cNvSpPr txBox="1"/>
          <p:nvPr/>
        </p:nvSpPr>
        <p:spPr>
          <a:xfrm>
            <a:off x="322746" y="1774552"/>
            <a:ext cx="8065678" cy="45550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Dedicated area lead for each LEP and MCA – first port of call for places in developing LISs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Series of masterclasses and events focused on foundations and cross-cutting issues: recent themes include business environment, inclusive growth, ideas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Departments including DCMS planning regional events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Policy Prospectus (October 2018)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First two Local Industrial Strategies, expected May 2019 </a:t>
            </a:r>
          </a:p>
          <a:p>
            <a:pPr>
              <a:spcBef>
                <a:spcPts val="12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0199268"/>
      </p:ext>
    </p:extLst>
  </p:cSld>
  <p:clrMapOvr>
    <a:masterClrMapping/>
  </p:clrMapOvr>
</p:sld>
</file>

<file path=ppt/theme/theme1.xml><?xml version="1.0" encoding="utf-8"?>
<a:theme xmlns:a="http://schemas.openxmlformats.org/drawingml/2006/main" name="IS slides for external use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S - Minimal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 - Title Page (Basic)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S - Standard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S - Grand Challenge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S - Idea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S - People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S - Infrastructure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S - Busines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S - Places">
  <a:themeElements>
    <a:clrScheme name="IS">
      <a:dk1>
        <a:sysClr val="windowText" lastClr="000000"/>
      </a:dk1>
      <a:lt1>
        <a:sysClr val="window" lastClr="FFFFFF"/>
      </a:lt1>
      <a:dk2>
        <a:srgbClr val="002547"/>
      </a:dk2>
      <a:lt2>
        <a:srgbClr val="E41F13"/>
      </a:lt2>
      <a:accent1>
        <a:srgbClr val="00B5E5"/>
      </a:accent1>
      <a:accent2>
        <a:srgbClr val="EB6012"/>
      </a:accent2>
      <a:accent3>
        <a:srgbClr val="F59D15"/>
      </a:accent3>
      <a:accent4>
        <a:srgbClr val="65B32E"/>
      </a:accent4>
      <a:accent5>
        <a:srgbClr val="00ABAA"/>
      </a:accent5>
      <a:accent6>
        <a:srgbClr val="B50156"/>
      </a:accent6>
      <a:hlink>
        <a:srgbClr val="DCDCDC"/>
      </a:hlink>
      <a:folHlink>
        <a:srgbClr val="EDEDED"/>
      </a:folHlink>
    </a:clrScheme>
    <a:fontScheme name="IS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BEIS</Government_x0020_Body>
    <Date_x0020_Opened xmlns="b413c3fd-5a3b-4239-b985-69032e371c04">2018-07-13T10:16:30+00:00</Date_x0020_Opened>
    <LegacyRecordCategoryIdentifier xmlns="b67a7830-db79-4a49-bf27-2aff92a2201a" xsi:nil="true"/>
    <LegacyDateFileRequested xmlns="a172083e-e40c-4314-b43a-827352a1ed2c" xsi:nil="true"/>
    <LegacyFolderType xmlns="b67a7830-db79-4a49-bf27-2aff92a2201a" xsi:nil="true"/>
    <LegacyRecordFolderIdentifier xmlns="b67a7830-db79-4a49-bf27-2aff92a2201a" xsi:nil="true"/>
    <LegacyFolder xmlns="b67a7830-db79-4a49-bf27-2aff92a2201a" xsi:nil="true"/>
    <LegacyMP xmlns="a172083e-e40c-4314-b43a-827352a1ed2c" xsi:nil="true"/>
    <ExternallyShared xmlns="b67a7830-db79-4a49-bf27-2aff92a2201a" xsi:nil="true"/>
    <LegacyDateFileReceived xmlns="a172083e-e40c-4314-b43a-827352a1ed2c" xsi:nil="true"/>
    <LegacyFolderLink xmlns="b67a7830-db79-4a49-bf27-2aff92a2201a" xsi:nil="true"/>
    <Document_x0020_Notes xmlns="b413c3fd-5a3b-4239-b985-69032e371c04" xsi:nil="true"/>
    <LegacyAdditionalAuthors xmlns="b67a7830-db79-4a49-bf27-2aff92a2201a" xsi:nil="true"/>
    <LegacyDocumentLink xmlns="b67a7830-db79-4a49-bf27-2aff92a2201a" xsi:nil="true"/>
    <CIRRUSPreviousLocation xmlns="b413c3fd-5a3b-4239-b985-69032e371c04" xsi:nil="true"/>
    <LegacyPhysicalItemLocation xmlns="a172083e-e40c-4314-b43a-827352a1ed2c" xsi:nil="true"/>
    <LegacyRequestType xmlns="a172083e-e40c-4314-b43a-827352a1ed2c" xsi:nil="true"/>
    <LegacyDescriptor xmlns="a172083e-e40c-4314-b43a-827352a1ed2c" xsi:nil="true"/>
    <LegacyLastModifiedDate xmlns="b67a7830-db79-4a49-bf27-2aff92a2201a" xsi:nil="true"/>
    <LegacyDateClosed xmlns="b67a7830-db79-4a49-bf27-2aff92a2201a" xsi:nil="true"/>
    <LegacyHomeLocation xmlns="b67a7830-db79-4a49-bf27-2aff92a2201a" xsi:nil="true"/>
    <LegacyExpiryReviewDate xmlns="b67a7830-db79-4a49-bf27-2aff92a2201a" xsi:nil="true"/>
    <LegacyPhysicalFormat xmlns="a172083e-e40c-4314-b43a-827352a1ed2c">false</LegacyPhysicalFormat>
    <LegacyDocumentType xmlns="b67a7830-db79-4a49-bf27-2aff92a2201a" xsi:nil="true"/>
    <LegacyReferencesFromOtherItems xmlns="b67a7830-db79-4a49-bf27-2aff92a2201a" xsi:nil="true"/>
    <LegacyLastActionDate xmlns="b67a7830-db79-4a49-bf27-2aff92a2201a" xsi:nil="true"/>
    <m975189f4ba442ecbf67d4147307b177 xmlns="c963a4c1-1bb4-49f2-a011-9c776a7eed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Industrial Strategy Directors Office</TermName>
          <TermId xmlns="http://schemas.microsoft.com/office/infopath/2007/PartnerControls">1b06f268-3d93-459b-b911-5c72200eb026</TermId>
        </TermInfo>
      </Terms>
    </m975189f4ba442ecbf67d4147307b177>
    <CIRRUSPreviousID xmlns="b413c3fd-5a3b-4239-b985-69032e371c04" xsi:nil="true"/>
    <LegacyModifier xmlns="b67a7830-db79-4a49-bf27-2aff92a2201a">
      <UserInfo>
        <DisplayName/>
        <AccountId xsi:nil="true"/>
        <AccountType/>
      </UserInfo>
    </LegacyModifier>
    <LegacyStatusonTransfer xmlns="b67a7830-db79-4a49-bf27-2aff92a2201a" xsi:nil="true"/>
    <LegacyDispositionAsOfDate xmlns="b67a7830-db79-4a49-bf27-2aff92a2201a" xsi:nil="true"/>
    <LegacyMinister xmlns="a172083e-e40c-4314-b43a-827352a1ed2c" xsi:nil="true"/>
    <LegacyFileplanTarget xmlns="b67a7830-db79-4a49-bf27-2aff92a2201a" xsi:nil="true"/>
    <LegacyContentType xmlns="b67a7830-db79-4a49-bf27-2aff92a2201a" xsi:nil="true"/>
    <LegacyCustodian xmlns="b67a7830-db79-4a49-bf27-2aff92a2201a" xsi:nil="true"/>
    <LegacyProtectiveMarking xmlns="b67a7830-db79-4a49-bf27-2aff92a2201a" xsi:nil="true"/>
    <LegacyDateFileReturned xmlns="a172083e-e40c-4314-b43a-827352a1ed2c" xsi:nil="true"/>
    <LegacyReferencesToOtherItems xmlns="b67a7830-db79-4a49-bf27-2aff92a2201a" xsi:nil="true"/>
    <Retention_x0020_Label xmlns="a8f60570-4bd3-4f2b-950b-a996de8ab151">Group Review</Retention_x0020_Label>
    <LegacyCopyright xmlns="b67a7830-db79-4a49-bf27-2aff92a2201a" xsi:nil="true"/>
    <Handling_x0020_Instructions xmlns="b413c3fd-5a3b-4239-b985-69032e371c04" xsi:nil="true"/>
    <Date_x0020_Closed xmlns="b413c3fd-5a3b-4239-b985-69032e371c04" xsi:nil="true"/>
    <LegacyTags xmlns="b67a7830-db79-4a49-bf27-2aff92a2201a" xsi:nil="true"/>
    <LegacyFolderNotes xmlns="a172083e-e40c-4314-b43a-827352a1ed2c" xsi:nil="true"/>
    <LegacyNumericClass xmlns="b67a7830-db79-4a49-bf27-2aff92a2201a" xsi:nil="true"/>
    <LegacyCurrentLocation xmlns="b67a7830-db79-4a49-bf27-2aff92a2201a" xsi:nil="true"/>
    <Descriptor xmlns="f5306899-96aa-46e9-8b25-112cc89a50d9" xsi:nil="true"/>
    <Security_x0020_Classification xmlns="f5306899-96aa-46e9-8b25-112cc89a50d9">OFFICIAL</Security_x0020_Classification>
    <National_x0020_Caveat xmlns="f5306899-96aa-46e9-8b25-112cc89a50d9" xsi:nil="true"/>
    <TaxCatchAll xmlns="f5306899-96aa-46e9-8b25-112cc89a50d9">
      <Value>18</Value>
    </TaxCatchAll>
    <_dlc_DocId xmlns="f5306899-96aa-46e9-8b25-112cc89a50d9">CQ7C7EK6CYH2-1182722421-57974</_dlc_DocId>
    <_dlc_DocIdUrl xmlns="f5306899-96aa-46e9-8b25-112cc89a50d9">
      <Url>https://beisgov.sharepoint.com/sites/beis2/137/_layouts/15/DocIdRedir.aspx?ID=CQ7C7EK6CYH2-1182722421-57974</Url>
      <Description>CQ7C7EK6CYH2-1182722421-57974</Description>
    </_dlc_DocIdUrl>
    <LegacyCaseReferenceNumber xmlns="c0e5669f-1bcb-499c-94e0-3ccb733d3d13" xsi:nil="true"/>
    <CIRRUSPreviousRetentionPolicy xmlns="b413c3fd-5a3b-4239-b985-69032e371c04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7B5F5A0B9CCF7C4BBEF28B03426350D500661ABD152AD09349B5F109D91B442678" ma:contentTypeVersion="515" ma:contentTypeDescription="Create a new PowerPoint document." ma:contentTypeScope="" ma:versionID="9cfce34fc53ae1a62ad58f7ca9a5405c">
  <xsd:schema xmlns:xsd="http://www.w3.org/2001/XMLSchema" xmlns:xs="http://www.w3.org/2001/XMLSchema" xmlns:p="http://schemas.microsoft.com/office/2006/metadata/properties" xmlns:ns2="f5306899-96aa-46e9-8b25-112cc89a50d9" xmlns:ns3="b413c3fd-5a3b-4239-b985-69032e371c04" xmlns:ns4="c963a4c1-1bb4-49f2-a011-9c776a7eed2a" xmlns:ns5="a8f60570-4bd3-4f2b-950b-a996de8ab151" xmlns:ns6="b67a7830-db79-4a49-bf27-2aff92a2201a" xmlns:ns7="a172083e-e40c-4314-b43a-827352a1ed2c" xmlns:ns8="c0e5669f-1bcb-499c-94e0-3ccb733d3d13" targetNamespace="http://schemas.microsoft.com/office/2006/metadata/properties" ma:root="true" ma:fieldsID="23819e3acf6fc51e813d1aa14c3ef9a5" ns2:_="" ns3:_="" ns4:_="" ns5:_="" ns6:_="" ns7:_="" ns8:_="">
    <xsd:import namespace="f5306899-96aa-46e9-8b25-112cc89a50d9"/>
    <xsd:import namespace="b413c3fd-5a3b-4239-b985-69032e371c04"/>
    <xsd:import namespace="c963a4c1-1bb4-49f2-a011-9c776a7eed2a"/>
    <xsd:import namespace="a8f60570-4bd3-4f2b-950b-a996de8ab151"/>
    <xsd:import namespace="b67a7830-db79-4a49-bf27-2aff92a2201a"/>
    <xsd:import namespace="a172083e-e40c-4314-b43a-827352a1ed2c"/>
    <xsd:import namespace="c0e5669f-1bcb-499c-94e0-3ccb733d3d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Notes" minOccurs="0"/>
                <xsd:element ref="ns2:Security_x0020_Classification" minOccurs="0"/>
                <xsd:element ref="ns2:Descriptor" minOccurs="0"/>
                <xsd:element ref="ns3:Government_x0020_Body" minOccurs="0"/>
                <xsd:element ref="ns4:m975189f4ba442ecbf67d4147307b177" minOccurs="0"/>
                <xsd:element ref="ns2:TaxCatchAll" minOccurs="0"/>
                <xsd:element ref="ns2:TaxCatchAllLabel" minOccurs="0"/>
                <xsd:element ref="ns5:Retention_x0020_Label" minOccurs="0"/>
                <xsd:element ref="ns3:Date_x0020_Opened" minOccurs="0"/>
                <xsd:element ref="ns3:Date_x0020_Closed" minOccurs="0"/>
                <xsd:element ref="ns3:CIRRUSPreviousLocation" minOccurs="0"/>
                <xsd:element ref="ns3:CIRRUSPreviousID" minOccurs="0"/>
                <xsd:element ref="ns6:ExternallyShared" minOccurs="0"/>
                <xsd:element ref="ns3:Handling_x0020_Instructions" minOccurs="0"/>
                <xsd:element ref="ns2:National_x0020_Caveat" minOccurs="0"/>
                <xsd:element ref="ns3:CIRRUSPreviousRetentionPolicy" minOccurs="0"/>
                <xsd:element ref="ns6:LegacyDocumentType" minOccurs="0"/>
                <xsd:element ref="ns6:LegacyAdditionalAuthors" minOccurs="0"/>
                <xsd:element ref="ns6:LegacyFileplanTarget" minOccurs="0"/>
                <xsd:element ref="ns6:LegacyNumericClass" minOccurs="0"/>
                <xsd:element ref="ns6:LegacyFolderType" minOccurs="0"/>
                <xsd:element ref="ns6:LegacyCustodian" minOccurs="0"/>
                <xsd:element ref="ns6:LegacyRecordFolderIdentifier" minOccurs="0"/>
                <xsd:element ref="ns6:LegacyCopyright" minOccurs="0"/>
                <xsd:element ref="ns6:LegacyLastModifiedDate" minOccurs="0"/>
                <xsd:element ref="ns6:LegacyModifier" minOccurs="0"/>
                <xsd:element ref="ns6:LegacyFolder" minOccurs="0"/>
                <xsd:element ref="ns6:LegacyContentType" minOccurs="0"/>
                <xsd:element ref="ns6:LegacyExpiryReviewDate" minOccurs="0"/>
                <xsd:element ref="ns6:LegacyLastActionDate" minOccurs="0"/>
                <xsd:element ref="ns6:LegacyProtectiveMarking" minOccurs="0"/>
                <xsd:element ref="ns7:LegacyDescriptor" minOccurs="0"/>
                <xsd:element ref="ns6:LegacyTags" minOccurs="0"/>
                <xsd:element ref="ns6:LegacyReferencesFromOtherItems" minOccurs="0"/>
                <xsd:element ref="ns6:LegacyReferencesToOtherItems" minOccurs="0"/>
                <xsd:element ref="ns6:LegacyStatusonTransfer" minOccurs="0"/>
                <xsd:element ref="ns6:LegacyDateClosed" minOccurs="0"/>
                <xsd:element ref="ns6:LegacyRecordCategoryIdentifier" minOccurs="0"/>
                <xsd:element ref="ns6:LegacyDispositionAsOfDate" minOccurs="0"/>
                <xsd:element ref="ns6:LegacyHomeLocation" minOccurs="0"/>
                <xsd:element ref="ns6:LegacyCurrentLocation" minOccurs="0"/>
                <xsd:element ref="ns7:LegacyPhysicalFormat" minOccurs="0"/>
                <xsd:element ref="ns8:LegacyCaseReferenceNumber" minOccurs="0"/>
                <xsd:element ref="ns7:LegacyDateFileReceived" minOccurs="0"/>
                <xsd:element ref="ns7:LegacyDateFileRequested" minOccurs="0"/>
                <xsd:element ref="ns7:LegacyDateFileReturned" minOccurs="0"/>
                <xsd:element ref="ns7:LegacyMinister" minOccurs="0"/>
                <xsd:element ref="ns7:LegacyMP" minOccurs="0"/>
                <xsd:element ref="ns7:LegacyFolderNotes" minOccurs="0"/>
                <xsd:element ref="ns7:LegacyPhysicalItemLocation" minOccurs="0"/>
                <xsd:element ref="ns6:LegacyDocumentLink" minOccurs="0"/>
                <xsd:element ref="ns6:LegacyFolderLink" minOccurs="0"/>
                <xsd:element ref="ns7:LegacyReques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06899-96aa-46e9-8b25-112cc89a5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_x0020_Classification" ma:index="12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3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TaxCatchAll" ma:index="16" nillable="true" ma:displayName="Taxonomy Catch All Column" ma:description="" ma:hidden="true" ma:list="{4eca3b40-ed15-4c44-9b6e-716bb16a41f9}" ma:internalName="TaxCatchAll" ma:showField="CatchAllData" ma:web="f5306899-96aa-46e9-8b25-112cc89a5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4eca3b40-ed15-4c44-9b6e-716bb16a41f9}" ma:internalName="TaxCatchAllLabel" ma:readOnly="true" ma:showField="CatchAllDataLabel" ma:web="f5306899-96aa-46e9-8b25-112cc89a5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tional_x0020_Caveat" ma:index="26" nillable="true" ma:displayName="National Caveat" ma:default="" ma:format="Dropdown" ma:indexed="true" ma:internalName="National_x0020_Caveat">
      <xsd:simpleType>
        <xsd:restriction base="dms:Choice">
          <xsd:enumeration value="UK EYES ONL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Document_x0020_Notes" ma:index="11" nillable="true" ma:displayName="Document Notes" ma:internalName="Document_0x0020_Notes">
      <xsd:simpleType>
        <xsd:restriction base="dms:Note"/>
      </xsd:simpleType>
    </xsd:element>
    <xsd:element name="Government_x0020_Body" ma:index="14" nillable="true" ma:displayName="Government Body" ma:internalName="Government_x0020_Body">
      <xsd:simpleType>
        <xsd:restriction base="dms:Text">
          <xsd:maxLength value="255"/>
        </xsd:restriction>
      </xsd:simpleType>
    </xsd:element>
    <xsd:element name="Date_x0020_Opened" ma:index="20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21" nillable="true" ma:displayName="Date Closed" ma:format="DateOnly" ma:internalName="Date_x0020_Closed">
      <xsd:simpleType>
        <xsd:restriction base="dms:DateTime"/>
      </xsd:simpleType>
    </xsd:element>
    <xsd:element name="CIRRUSPreviousLocation" ma:index="22" nillable="true" ma:displayName="Previous Location" ma:description="The location the document previously resided in." ma:internalName="CIRRUSPreviousLocation">
      <xsd:simpleType>
        <xsd:restriction base="dms:Text">
          <xsd:maxLength value="255"/>
        </xsd:restriction>
      </xsd:simpleType>
    </xsd:element>
    <xsd:element name="CIRRUSPreviousID" ma:index="23" nillable="true" ma:displayName="Previous Id" ma:description="The id of the document in its previous location." ma:internalName="CIRRUSPreviousID">
      <xsd:simpleType>
        <xsd:restriction base="dms:Text">
          <xsd:maxLength value="255"/>
        </xsd:restriction>
      </xsd:simpleType>
    </xsd:element>
    <xsd:element name="Handling_x0020_Instructions" ma:index="25" nillable="true" ma:displayName="Handling Instructions" ma:internalName="Handling_x0020_Instructions">
      <xsd:simpleType>
        <xsd:restriction base="dms:Text">
          <xsd:maxLength value="255"/>
        </xsd:restriction>
      </xsd:simpleType>
    </xsd:element>
    <xsd:element name="CIRRUSPreviousRetentionPolicy" ma:index="27" nillable="true" ma:displayName="Previous Retention Policy" ma:description="The retention policy of the document in its previous location." ma:internalName="CIRRUSPreviousRetentionPolic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4c1-1bb4-49f2-a011-9c776a7eed2a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5" nillable="true" ma:taxonomy="true" ma:internalName="m975189f4ba442ecbf67d4147307b177" ma:taxonomyFieldName="Business_x0020_Unit" ma:displayName="Business Unit" ma:default="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9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7830-db79-4a49-bf27-2aff92a2201a" elementFormDefault="qualified">
    <xsd:import namespace="http://schemas.microsoft.com/office/2006/documentManagement/types"/>
    <xsd:import namespace="http://schemas.microsoft.com/office/infopath/2007/PartnerControls"/>
    <xsd:element name="ExternallyShared" ma:index="24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LegacyDocumentType" ma:index="28" nillable="true" ma:displayName="Legacy Document Type" ma:internalName="LegacyDocumentType">
      <xsd:simpleType>
        <xsd:restriction base="dms:Text">
          <xsd:maxLength value="255"/>
        </xsd:restriction>
      </xsd:simpleType>
    </xsd:element>
    <xsd:element name="LegacyAdditionalAuthors" ma:index="29" nillable="true" ma:displayName="Legacy Additional Authors" ma:internalName="LegacyAdditionalAuthors">
      <xsd:simpleType>
        <xsd:restriction base="dms:Note"/>
      </xsd:simpleType>
    </xsd:element>
    <xsd:element name="LegacyFileplanTarget" ma:index="30" nillable="true" ma:displayName="Legacy Fileplan Target" ma:internalName="LegacyFileplanTarget">
      <xsd:simpleType>
        <xsd:restriction base="dms:Text">
          <xsd:maxLength value="255"/>
        </xsd:restriction>
      </xsd:simpleType>
    </xsd:element>
    <xsd:element name="LegacyNumericClass" ma:index="31" nillable="true" ma:displayName="Legacy Numeric Class" ma:internalName="LegacyNumericClass">
      <xsd:simpleType>
        <xsd:restriction base="dms:Text">
          <xsd:maxLength value="255"/>
        </xsd:restriction>
      </xsd:simpleType>
    </xsd:element>
    <xsd:element name="LegacyFolderType" ma:index="32" nillable="true" ma:displayName="Legacy Folder Type" ma:internalName="LegacyFolderType">
      <xsd:simpleType>
        <xsd:restriction base="dms:Text">
          <xsd:maxLength value="255"/>
        </xsd:restriction>
      </xsd:simpleType>
    </xsd:element>
    <xsd:element name="LegacyCustodian" ma:index="33" nillable="true" ma:displayName="Legacy Custodian" ma:internalName="LegacyCustodian">
      <xsd:simpleType>
        <xsd:restriction base="dms:Note"/>
      </xsd:simpleType>
    </xsd:element>
    <xsd:element name="LegacyRecordFolderIdentifier" ma:index="34" nillable="true" ma:displayName="Legacy Record Folder Identifier" ma:internalName="LegacyRecordFolderIdentifier">
      <xsd:simpleType>
        <xsd:restriction base="dms:Text">
          <xsd:maxLength value="255"/>
        </xsd:restriction>
      </xsd:simpleType>
    </xsd:element>
    <xsd:element name="LegacyCopyright" ma:index="35" nillable="true" ma:displayName="Legacy Copyright" ma:internalName="LegacyCopyright">
      <xsd:simpleType>
        <xsd:restriction base="dms:Text">
          <xsd:maxLength value="255"/>
        </xsd:restriction>
      </xsd:simpleType>
    </xsd:element>
    <xsd:element name="LegacyLastModifiedDate" ma:index="36" nillable="true" ma:displayName="Legacy Last Modified Date" ma:format="DateTime" ma:internalName="LegacyLastModifiedDate">
      <xsd:simpleType>
        <xsd:restriction base="dms:DateTime"/>
      </xsd:simpleType>
    </xsd:element>
    <xsd:element name="LegacyModifier" ma:index="37" nillable="true" ma:displayName="Legacy Modifier" ma:SharePointGroup="0" ma:internalName="LegacyModifi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38" nillable="true" ma:displayName="Legacy Folder" ma:internalName="LegacyFolder">
      <xsd:simpleType>
        <xsd:restriction base="dms:Text">
          <xsd:maxLength value="255"/>
        </xsd:restriction>
      </xsd:simpleType>
    </xsd:element>
    <xsd:element name="LegacyContentType" ma:index="39" nillable="true" ma:displayName="Legacy Content Type" ma:internalName="LegacyContentType">
      <xsd:simpleType>
        <xsd:restriction base="dms:Text">
          <xsd:maxLength value="255"/>
        </xsd:restriction>
      </xsd:simpleType>
    </xsd:element>
    <xsd:element name="LegacyExpiryReviewDate" ma:index="40" nillable="true" ma:displayName="Legacy Expiry Review Date" ma:format="DateTime" ma:internalName="LegacyExpiryReviewDate">
      <xsd:simpleType>
        <xsd:restriction base="dms:DateTime"/>
      </xsd:simpleType>
    </xsd:element>
    <xsd:element name="LegacyLastActionDate" ma:index="41" nillable="true" ma:displayName="Legacy Last Action Date" ma:format="DateTime" ma:internalName="LegacyLastActionDate">
      <xsd:simpleType>
        <xsd:restriction base="dms:DateTime"/>
      </xsd:simpleType>
    </xsd:element>
    <xsd:element name="LegacyProtectiveMarking" ma:index="42" nillable="true" ma:displayName="Legacy Protective Marking" ma:internalName="LegacyProtectiveMarking">
      <xsd:simpleType>
        <xsd:restriction base="dms:Text">
          <xsd:maxLength value="255"/>
        </xsd:restriction>
      </xsd:simpleType>
    </xsd:element>
    <xsd:element name="LegacyTags" ma:index="44" nillable="true" ma:displayName="Legacy Tags" ma:internalName="LegacyTags">
      <xsd:simpleType>
        <xsd:restriction base="dms:Note"/>
      </xsd:simpleType>
    </xsd:element>
    <xsd:element name="LegacyReferencesFromOtherItems" ma:index="45" nillable="true" ma:displayName="Legacy References From Other Items" ma:internalName="LegacyReferencesFromOtherItems">
      <xsd:simpleType>
        <xsd:restriction base="dms:Text">
          <xsd:maxLength value="255"/>
        </xsd:restriction>
      </xsd:simpleType>
    </xsd:element>
    <xsd:element name="LegacyReferencesToOtherItems" ma:index="46" nillable="true" ma:displayName="Legacy References To Other Items" ma:internalName="LegacyReferencesToOtherItems">
      <xsd:simpleType>
        <xsd:restriction base="dms:Note"/>
      </xsd:simpleType>
    </xsd:element>
    <xsd:element name="LegacyStatusonTransfer" ma:index="47" nillable="true" ma:displayName="Legacy Status on Transfer" ma:internalName="LegacyStatusonTransfer">
      <xsd:simpleType>
        <xsd:restriction base="dms:Text">
          <xsd:maxLength value="255"/>
        </xsd:restriction>
      </xsd:simpleType>
    </xsd:element>
    <xsd:element name="LegacyDateClosed" ma:index="48" nillable="true" ma:displayName="Legacy Date Closed" ma:format="DateOnly" ma:internalName="LegacyDateClosed">
      <xsd:simpleType>
        <xsd:restriction base="dms:DateTime"/>
      </xsd:simpleType>
    </xsd:element>
    <xsd:element name="LegacyRecordCategoryIdentifier" ma:index="49" nillable="true" ma:displayName="Legacy Record Category Identifier" ma:internalName="LegacyRecordCategoryIdentifier">
      <xsd:simpleType>
        <xsd:restriction base="dms:Text">
          <xsd:maxLength value="255"/>
        </xsd:restriction>
      </xsd:simpleType>
    </xsd:element>
    <xsd:element name="LegacyDispositionAsOfDate" ma:index="50" nillable="true" ma:displayName="Legacy Disposition as of Date" ma:format="DateOnly" ma:internalName="LegacyDispositionAsOfDate">
      <xsd:simpleType>
        <xsd:restriction base="dms:DateTime"/>
      </xsd:simpleType>
    </xsd:element>
    <xsd:element name="LegacyHomeLocation" ma:index="51" nillable="true" ma:displayName="Legacy Home Location" ma:internalName="LegacyHomeLocation">
      <xsd:simpleType>
        <xsd:restriction base="dms:Text">
          <xsd:maxLength value="255"/>
        </xsd:restriction>
      </xsd:simpleType>
    </xsd:element>
    <xsd:element name="LegacyCurrentLocation" ma:index="52" nillable="true" ma:displayName="Legacy Current Location" ma:internalName="LegacyCurrentLocation">
      <xsd:simpleType>
        <xsd:restriction base="dms:Text">
          <xsd:maxLength value="255"/>
        </xsd:restriction>
      </xsd:simpleType>
    </xsd:element>
    <xsd:element name="LegacyDocumentLink" ma:index="62" nillable="true" ma:displayName="Legacy Document Link" ma:internalName="LegacyDocumentLink">
      <xsd:simpleType>
        <xsd:restriction base="dms:Text">
          <xsd:maxLength value="255"/>
        </xsd:restriction>
      </xsd:simpleType>
    </xsd:element>
    <xsd:element name="LegacyFolderLink" ma:index="63" nillable="true" ma:displayName="Legacy Folder Link" ma:internalName="LegacyFolder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2083e-e40c-4314-b43a-827352a1ed2c" elementFormDefault="qualified">
    <xsd:import namespace="http://schemas.microsoft.com/office/2006/documentManagement/types"/>
    <xsd:import namespace="http://schemas.microsoft.com/office/infopath/2007/PartnerControls"/>
    <xsd:element name="LegacyDescriptor" ma:index="43" nillable="true" ma:displayName="Legacy Descriptor" ma:internalName="LegacyDescriptor">
      <xsd:simpleType>
        <xsd:restriction base="dms:Note"/>
      </xsd:simpleType>
    </xsd:element>
    <xsd:element name="LegacyPhysicalFormat" ma:index="53" nillable="true" ma:displayName="Legacy Physical Format" ma:default="0" ma:internalName="LegacyPhysicalFormat">
      <xsd:simpleType>
        <xsd:restriction base="dms:Boolean"/>
      </xsd:simpleType>
    </xsd:element>
    <xsd:element name="LegacyDateFileReceived" ma:index="55" nillable="true" ma:displayName="Legacy Date File Received" ma:format="DateOnly" ma:internalName="LegacyDateFileReceived">
      <xsd:simpleType>
        <xsd:restriction base="dms:DateTime"/>
      </xsd:simpleType>
    </xsd:element>
    <xsd:element name="LegacyDateFileRequested" ma:index="56" nillable="true" ma:displayName="Legacy Date File Requested" ma:format="DateOnly" ma:internalName="LegacyDateFileRequested">
      <xsd:simpleType>
        <xsd:restriction base="dms:DateTime"/>
      </xsd:simpleType>
    </xsd:element>
    <xsd:element name="LegacyDateFileReturned" ma:index="57" nillable="true" ma:displayName="Legacy Date File Returned" ma:format="DateOnly" ma:internalName="LegacyDateFileReturned">
      <xsd:simpleType>
        <xsd:restriction base="dms:DateTime"/>
      </xsd:simpleType>
    </xsd:element>
    <xsd:element name="LegacyMinister" ma:index="58" nillable="true" ma:displayName="Legacy Minister" ma:internalName="LegacyMinister">
      <xsd:simpleType>
        <xsd:restriction base="dms:Text">
          <xsd:maxLength value="255"/>
        </xsd:restriction>
      </xsd:simpleType>
    </xsd:element>
    <xsd:element name="LegacyMP" ma:index="59" nillable="true" ma:displayName="Legacy MP" ma:internalName="LegacyMP">
      <xsd:simpleType>
        <xsd:restriction base="dms:Text">
          <xsd:maxLength value="255"/>
        </xsd:restriction>
      </xsd:simpleType>
    </xsd:element>
    <xsd:element name="LegacyFolderNotes" ma:index="60" nillable="true" ma:displayName="Legacy Folder Notes" ma:internalName="LegacyFolderNotes">
      <xsd:simpleType>
        <xsd:restriction base="dms:Note"/>
      </xsd:simpleType>
    </xsd:element>
    <xsd:element name="LegacyPhysicalItemLocation" ma:index="61" nillable="true" ma:displayName="Legacy Physical Item Location" ma:format="Dropdown" ma:internalName="LegacyPhysicalItemLocation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64" nillable="true" ma:displayName="Legacy Request Type" ma:format="Dropdown" ma:internalName="LegacyRequestTyp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5669f-1bcb-499c-94e0-3ccb733d3d13" elementFormDefault="qualified">
    <xsd:import namespace="http://schemas.microsoft.com/office/2006/documentManagement/types"/>
    <xsd:import namespace="http://schemas.microsoft.com/office/infopath/2007/PartnerControls"/>
    <xsd:element name="LegacyCaseReferenceNumber" ma:index="54" nillable="true" ma:displayName="Legacy Case Reference Number" ma:internalName="LegacyCaseReferenceNumber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221CC6-F8D4-45FB-9949-969344DEF94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BC025-0159-4969-874A-19275D98E1B8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1BBEF4DB-16B9-410A-A1C6-8B0ED9D64D5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8B26E57-A917-4A5E-9DAC-671B2B1F141F}">
  <ds:schemaRefs>
    <ds:schemaRef ds:uri="c963a4c1-1bb4-49f2-a011-9c776a7eed2a"/>
    <ds:schemaRef ds:uri="c0e5669f-1bcb-499c-94e0-3ccb733d3d13"/>
    <ds:schemaRef ds:uri="http://purl.org/dc/terms/"/>
    <ds:schemaRef ds:uri="http://schemas.openxmlformats.org/package/2006/metadata/core-properties"/>
    <ds:schemaRef ds:uri="a172083e-e40c-4314-b43a-827352a1ed2c"/>
    <ds:schemaRef ds:uri="http://schemas.microsoft.com/office/2006/documentManagement/types"/>
    <ds:schemaRef ds:uri="http://schemas.microsoft.com/office/infopath/2007/PartnerControls"/>
    <ds:schemaRef ds:uri="b67a7830-db79-4a49-bf27-2aff92a2201a"/>
    <ds:schemaRef ds:uri="a8f60570-4bd3-4f2b-950b-a996de8ab151"/>
    <ds:schemaRef ds:uri="http://purl.org/dc/elements/1.1/"/>
    <ds:schemaRef ds:uri="http://schemas.microsoft.com/office/2006/metadata/properties"/>
    <ds:schemaRef ds:uri="b413c3fd-5a3b-4239-b985-69032e371c04"/>
    <ds:schemaRef ds:uri="f5306899-96aa-46e9-8b25-112cc89a50d9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532B28C-C3B9-497D-B3AC-CF426A1E6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06899-96aa-46e9-8b25-112cc89a50d9"/>
    <ds:schemaRef ds:uri="b413c3fd-5a3b-4239-b985-69032e371c04"/>
    <ds:schemaRef ds:uri="c963a4c1-1bb4-49f2-a011-9c776a7eed2a"/>
    <ds:schemaRef ds:uri="a8f60570-4bd3-4f2b-950b-a996de8ab151"/>
    <ds:schemaRef ds:uri="b67a7830-db79-4a49-bf27-2aff92a2201a"/>
    <ds:schemaRef ds:uri="a172083e-e40c-4314-b43a-827352a1ed2c"/>
    <ds:schemaRef ds:uri="c0e5669f-1bcb-499c-94e0-3ccb733d3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 slides for external use</Template>
  <TotalTime>14333</TotalTime>
  <Words>773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Lucida Sans</vt:lpstr>
      <vt:lpstr>Wingdings</vt:lpstr>
      <vt:lpstr>IS slides for external use</vt:lpstr>
      <vt:lpstr>IS - Title Page (Basic)</vt:lpstr>
      <vt:lpstr>IS - Standard</vt:lpstr>
      <vt:lpstr>IS - Grand Challenges</vt:lpstr>
      <vt:lpstr>IS - Ideas</vt:lpstr>
      <vt:lpstr>IS - People</vt:lpstr>
      <vt:lpstr>IS - Infrastructure</vt:lpstr>
      <vt:lpstr>IS - Business</vt:lpstr>
      <vt:lpstr>IS - Places</vt:lpstr>
      <vt:lpstr>IS - Minimal</vt:lpstr>
      <vt:lpstr>Local Industrial Strategies </vt:lpstr>
      <vt:lpstr>Harnessing the potential of place</vt:lpstr>
      <vt:lpstr>Creating prosperous communities everywhere</vt:lpstr>
      <vt:lpstr>Setting a framework for growth</vt:lpstr>
      <vt:lpstr>Local Industrial Strategies</vt:lpstr>
      <vt:lpstr>Local Industrial Strategies</vt:lpstr>
      <vt:lpstr>Developing a Local Industrial Strategy</vt:lpstr>
      <vt:lpstr>Writing a Local Industrial Strategy</vt:lpstr>
      <vt:lpstr>Support, guidance and networks</vt:lpstr>
      <vt:lpstr>Publication of Local Industrial Strategies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Strategy</dc:title>
  <dc:creator>Ganesalingam Aarani (Advanced Manufacturing)</dc:creator>
  <cp:lastModifiedBy>Andrews, Beatrice (BEIS)</cp:lastModifiedBy>
  <cp:revision>355</cp:revision>
  <cp:lastPrinted>2018-11-23T10:39:33Z</cp:lastPrinted>
  <dcterms:created xsi:type="dcterms:W3CDTF">2017-11-30T09:02:16Z</dcterms:created>
  <dcterms:modified xsi:type="dcterms:W3CDTF">2019-03-26T23:17:49Z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0x0101007B5F5A0B9CCF7C4BBEF28B03426350D500661ABD152AD09349B5F109D91B442678</vt:lpwstr>
  </property>
  <property fmtid="{D5CDD505-2E9C-101B-9397-08002B2CF9AE}" pid="3" name="Business Unit">
    <vt:lpwstr>18;#Industrial Strategy Directors Office|1b06f268-3d93-459b-b911-5c72200eb026</vt:lpwstr>
  </property>
  <property fmtid="{D5CDD505-2E9C-101B-9397-08002B2CF9AE}" pid="4" name="_dlc_DocIdItemGuid">
    <vt:lpwstr>24b09705-b77b-4c3d-b808-62d2448ee496</vt:lpwstr>
  </property>
  <property fmtid="{D5CDD505-2E9C-101B-9397-08002B2CF9AE}" pid="5" name="SharedWithUsers">
    <vt:lpwstr>3036;#Tierney, Andrew (BEIS);#3030;#Clinton, David (Cities &amp; Local Growth)</vt:lpwstr>
  </property>
  <property fmtid="{D5CDD505-2E9C-101B-9397-08002B2CF9AE}" pid="6" name="docIndexRef">
    <vt:lpwstr>1d9ff599-8750-416f-9116-4437417b60dc</vt:lpwstr>
  </property>
  <property fmtid="{D5CDD505-2E9C-101B-9397-08002B2CF9AE}" pid="7" name="bjSaver">
    <vt:lpwstr>h40khf5MpDusFt6OY/AJU8WgaY2ZEj9H</vt:lpwstr>
  </property>
  <property fmtid="{D5CDD505-2E9C-101B-9397-08002B2CF9AE}" pid="8" name="bjDocumentSecurityLabel">
    <vt:lpwstr>No Marking</vt:lpwstr>
  </property>
  <property fmtid="{D5CDD505-2E9C-101B-9397-08002B2CF9AE}" pid="9" name="AuthorIds_UIVersion_13">
    <vt:lpwstr>4726</vt:lpwstr>
  </property>
  <property fmtid="{D5CDD505-2E9C-101B-9397-08002B2CF9AE}" pid="10" name="AuthorIds_UIVersion_14">
    <vt:lpwstr>4726</vt:lpwstr>
  </property>
  <property fmtid="{D5CDD505-2E9C-101B-9397-08002B2CF9AE}" pid="11" name="AuthorIds_UIVersion_1">
    <vt:lpwstr>4726</vt:lpwstr>
  </property>
  <property fmtid="{D5CDD505-2E9C-101B-9397-08002B2CF9AE}" pid="12" name="AuthorIds_UIVersion_2">
    <vt:lpwstr>4726</vt:lpwstr>
  </property>
</Properties>
</file>